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6"/>
  </p:notesMasterIdLst>
  <p:handoutMasterIdLst>
    <p:handoutMasterId r:id="rId17"/>
  </p:handoutMasterIdLst>
  <p:sldIdLst>
    <p:sldId id="256" r:id="rId2"/>
    <p:sldId id="259" r:id="rId3"/>
    <p:sldId id="264" r:id="rId4"/>
    <p:sldId id="267" r:id="rId5"/>
    <p:sldId id="266" r:id="rId6"/>
    <p:sldId id="276" r:id="rId7"/>
    <p:sldId id="309" r:id="rId8"/>
    <p:sldId id="332" r:id="rId9"/>
    <p:sldId id="333" r:id="rId10"/>
    <p:sldId id="337" r:id="rId11"/>
    <p:sldId id="334" r:id="rId12"/>
    <p:sldId id="335" r:id="rId13"/>
    <p:sldId id="336" r:id="rId14"/>
    <p:sldId id="331" r:id="rId15"/>
  </p:sldIdLst>
  <p:sldSz cx="9144000" cy="6858000" type="screen4x3"/>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5429" autoAdjust="0"/>
  </p:normalViewPr>
  <p:slideViewPr>
    <p:cSldViewPr>
      <p:cViewPr>
        <p:scale>
          <a:sx n="100" d="100"/>
          <a:sy n="100" d="100"/>
        </p:scale>
        <p:origin x="-1944" y="-3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242F03-BA2B-4293-8F72-5C2CC9DF465D}" type="doc">
      <dgm:prSet loTypeId="urn:microsoft.com/office/officeart/2005/8/layout/vList3#1" loCatId="list" qsTypeId="urn:microsoft.com/office/officeart/2005/8/quickstyle/simple1" qsCatId="simple" csTypeId="urn:microsoft.com/office/officeart/2005/8/colors/accent1_2" csCatId="accent1" phldr="1"/>
      <dgm:spPr/>
    </dgm:pt>
    <dgm:pt modelId="{C88DC5E4-7BFE-45FD-9756-B13EDF34E8AC}">
      <dgm:prSet phldrT="[Text]"/>
      <dgm:spPr>
        <a:solidFill>
          <a:schemeClr val="tx2"/>
        </a:solidFill>
      </dgm:spPr>
      <dgm:t>
        <a:bodyPr/>
        <a:lstStyle/>
        <a:p>
          <a:r>
            <a:rPr lang="hu-HU" dirty="0" smtClean="0"/>
            <a:t>Munkaerő-piaci integráció elősegítése</a:t>
          </a:r>
          <a:endParaRPr lang="hu-HU" dirty="0"/>
        </a:p>
      </dgm:t>
    </dgm:pt>
    <dgm:pt modelId="{32D486E9-2AB7-481E-AAA5-4B9C24FFC282}" type="parTrans" cxnId="{0D749A1C-4697-4F7F-B869-CACF9F79AD79}">
      <dgm:prSet/>
      <dgm:spPr/>
      <dgm:t>
        <a:bodyPr/>
        <a:lstStyle/>
        <a:p>
          <a:endParaRPr lang="hu-HU"/>
        </a:p>
      </dgm:t>
    </dgm:pt>
    <dgm:pt modelId="{46344531-7011-4C06-B53E-22844041E164}" type="sibTrans" cxnId="{0D749A1C-4697-4F7F-B869-CACF9F79AD79}">
      <dgm:prSet/>
      <dgm:spPr/>
      <dgm:t>
        <a:bodyPr/>
        <a:lstStyle/>
        <a:p>
          <a:endParaRPr lang="hu-HU"/>
        </a:p>
      </dgm:t>
    </dgm:pt>
    <dgm:pt modelId="{A7C8D8AF-D3FC-4263-9D75-15D555A9E4F7}">
      <dgm:prSet phldrT="[Text]" custT="1"/>
      <dgm:spPr>
        <a:solidFill>
          <a:schemeClr val="tx2"/>
        </a:solidFill>
      </dgm:spPr>
      <dgm:t>
        <a:bodyPr/>
        <a:lstStyle/>
        <a:p>
          <a:r>
            <a:rPr lang="hu-HU" sz="1200" dirty="0" smtClean="0"/>
            <a:t>Roma népességet célzó szakpolitikák, beavatkozások</a:t>
          </a:r>
          <a:endParaRPr lang="hu-HU" sz="1200" dirty="0"/>
        </a:p>
      </dgm:t>
    </dgm:pt>
    <dgm:pt modelId="{F52C48B5-E899-4724-BC37-A79DC35BDE6A}" type="parTrans" cxnId="{07B89F35-DFE2-45DF-B481-415B50259166}">
      <dgm:prSet/>
      <dgm:spPr/>
      <dgm:t>
        <a:bodyPr/>
        <a:lstStyle/>
        <a:p>
          <a:endParaRPr lang="hu-HU"/>
        </a:p>
      </dgm:t>
    </dgm:pt>
    <dgm:pt modelId="{1B7CC423-6C22-4E5A-8FB1-0642E698B45A}" type="sibTrans" cxnId="{07B89F35-DFE2-45DF-B481-415B50259166}">
      <dgm:prSet/>
      <dgm:spPr/>
      <dgm:t>
        <a:bodyPr/>
        <a:lstStyle/>
        <a:p>
          <a:endParaRPr lang="hu-HU"/>
        </a:p>
      </dgm:t>
    </dgm:pt>
    <dgm:pt modelId="{C296229D-531E-4064-BCD7-88F6FF9EF77F}" type="pres">
      <dgm:prSet presAssocID="{66242F03-BA2B-4293-8F72-5C2CC9DF465D}" presName="linearFlow" presStyleCnt="0">
        <dgm:presLayoutVars>
          <dgm:dir/>
          <dgm:resizeHandles val="exact"/>
        </dgm:presLayoutVars>
      </dgm:prSet>
      <dgm:spPr/>
    </dgm:pt>
    <dgm:pt modelId="{BF7E9DEA-6F19-4DC3-82FB-50364CB78B57}" type="pres">
      <dgm:prSet presAssocID="{C88DC5E4-7BFE-45FD-9756-B13EDF34E8AC}" presName="composite" presStyleCnt="0"/>
      <dgm:spPr/>
    </dgm:pt>
    <dgm:pt modelId="{63B13A79-ED45-4CFA-8424-AA1D8C7F1FB0}" type="pres">
      <dgm:prSet presAssocID="{C88DC5E4-7BFE-45FD-9756-B13EDF34E8AC}" presName="imgShp" presStyleLbl="fgImgPlace1" presStyleIdx="0" presStyleCnt="2" custLinFactNeighborY="-11000"/>
      <dgm:spPr>
        <a:solidFill>
          <a:schemeClr val="accent4">
            <a:lumMod val="20000"/>
            <a:lumOff val="80000"/>
          </a:schemeClr>
        </a:solidFill>
      </dgm:spPr>
    </dgm:pt>
    <dgm:pt modelId="{87039ADA-C9C8-46A6-AD93-E5DE8207E5B4}" type="pres">
      <dgm:prSet presAssocID="{C88DC5E4-7BFE-45FD-9756-B13EDF34E8AC}" presName="txShp" presStyleLbl="node1" presStyleIdx="0" presStyleCnt="2">
        <dgm:presLayoutVars>
          <dgm:bulletEnabled val="1"/>
        </dgm:presLayoutVars>
      </dgm:prSet>
      <dgm:spPr/>
      <dgm:t>
        <a:bodyPr/>
        <a:lstStyle/>
        <a:p>
          <a:endParaRPr lang="hu-HU"/>
        </a:p>
      </dgm:t>
    </dgm:pt>
    <dgm:pt modelId="{B8D6FACA-5EAE-4CC2-B48A-31EE0E8B26F0}" type="pres">
      <dgm:prSet presAssocID="{46344531-7011-4C06-B53E-22844041E164}" presName="spacing" presStyleCnt="0"/>
      <dgm:spPr/>
    </dgm:pt>
    <dgm:pt modelId="{ED0DA185-E382-48CB-AD2B-06DB4F0B8871}" type="pres">
      <dgm:prSet presAssocID="{A7C8D8AF-D3FC-4263-9D75-15D555A9E4F7}" presName="composite" presStyleCnt="0"/>
      <dgm:spPr/>
    </dgm:pt>
    <dgm:pt modelId="{89BD127B-2DAD-45DC-9B02-1296234ADC63}" type="pres">
      <dgm:prSet presAssocID="{A7C8D8AF-D3FC-4263-9D75-15D555A9E4F7}" presName="imgShp" presStyleLbl="fgImgPlace1" presStyleIdx="1" presStyleCnt="2"/>
      <dgm:spPr>
        <a:solidFill>
          <a:schemeClr val="accent4">
            <a:lumMod val="20000"/>
            <a:lumOff val="80000"/>
          </a:schemeClr>
        </a:solidFill>
      </dgm:spPr>
    </dgm:pt>
    <dgm:pt modelId="{6BC4B091-4410-47B7-AE0C-EAD8BD8BCC4C}" type="pres">
      <dgm:prSet presAssocID="{A7C8D8AF-D3FC-4263-9D75-15D555A9E4F7}" presName="txShp" presStyleLbl="node1" presStyleIdx="1" presStyleCnt="2">
        <dgm:presLayoutVars>
          <dgm:bulletEnabled val="1"/>
        </dgm:presLayoutVars>
      </dgm:prSet>
      <dgm:spPr/>
      <dgm:t>
        <a:bodyPr/>
        <a:lstStyle/>
        <a:p>
          <a:endParaRPr lang="hu-HU"/>
        </a:p>
      </dgm:t>
    </dgm:pt>
  </dgm:ptLst>
  <dgm:cxnLst>
    <dgm:cxn modelId="{305E851B-D7B0-48A4-BEA0-AE324610F6DE}" type="presOf" srcId="{A7C8D8AF-D3FC-4263-9D75-15D555A9E4F7}" destId="{6BC4B091-4410-47B7-AE0C-EAD8BD8BCC4C}" srcOrd="0" destOrd="0" presId="urn:microsoft.com/office/officeart/2005/8/layout/vList3#1"/>
    <dgm:cxn modelId="{0D749A1C-4697-4F7F-B869-CACF9F79AD79}" srcId="{66242F03-BA2B-4293-8F72-5C2CC9DF465D}" destId="{C88DC5E4-7BFE-45FD-9756-B13EDF34E8AC}" srcOrd="0" destOrd="0" parTransId="{32D486E9-2AB7-481E-AAA5-4B9C24FFC282}" sibTransId="{46344531-7011-4C06-B53E-22844041E164}"/>
    <dgm:cxn modelId="{060D89C1-43F6-4C80-BD99-6331B0883F12}" type="presOf" srcId="{66242F03-BA2B-4293-8F72-5C2CC9DF465D}" destId="{C296229D-531E-4064-BCD7-88F6FF9EF77F}" srcOrd="0" destOrd="0" presId="urn:microsoft.com/office/officeart/2005/8/layout/vList3#1"/>
    <dgm:cxn modelId="{8958A620-4AFA-4DC5-8477-393ACF9C6CB9}" type="presOf" srcId="{C88DC5E4-7BFE-45FD-9756-B13EDF34E8AC}" destId="{87039ADA-C9C8-46A6-AD93-E5DE8207E5B4}" srcOrd="0" destOrd="0" presId="urn:microsoft.com/office/officeart/2005/8/layout/vList3#1"/>
    <dgm:cxn modelId="{07B89F35-DFE2-45DF-B481-415B50259166}" srcId="{66242F03-BA2B-4293-8F72-5C2CC9DF465D}" destId="{A7C8D8AF-D3FC-4263-9D75-15D555A9E4F7}" srcOrd="1" destOrd="0" parTransId="{F52C48B5-E899-4724-BC37-A79DC35BDE6A}" sibTransId="{1B7CC423-6C22-4E5A-8FB1-0642E698B45A}"/>
    <dgm:cxn modelId="{CC04C5CD-6DB3-4BB7-82F2-13676B6CBCFE}" type="presParOf" srcId="{C296229D-531E-4064-BCD7-88F6FF9EF77F}" destId="{BF7E9DEA-6F19-4DC3-82FB-50364CB78B57}" srcOrd="0" destOrd="0" presId="urn:microsoft.com/office/officeart/2005/8/layout/vList3#1"/>
    <dgm:cxn modelId="{24E10FEC-425E-44A3-BE40-F0C08E7ACCCE}" type="presParOf" srcId="{BF7E9DEA-6F19-4DC3-82FB-50364CB78B57}" destId="{63B13A79-ED45-4CFA-8424-AA1D8C7F1FB0}" srcOrd="0" destOrd="0" presId="urn:microsoft.com/office/officeart/2005/8/layout/vList3#1"/>
    <dgm:cxn modelId="{623D84DF-1930-4BBE-87B0-1B6733551948}" type="presParOf" srcId="{BF7E9DEA-6F19-4DC3-82FB-50364CB78B57}" destId="{87039ADA-C9C8-46A6-AD93-E5DE8207E5B4}" srcOrd="1" destOrd="0" presId="urn:microsoft.com/office/officeart/2005/8/layout/vList3#1"/>
    <dgm:cxn modelId="{502A2520-B545-4B75-A8CB-35701B5EABCB}" type="presParOf" srcId="{C296229D-531E-4064-BCD7-88F6FF9EF77F}" destId="{B8D6FACA-5EAE-4CC2-B48A-31EE0E8B26F0}" srcOrd="1" destOrd="0" presId="urn:microsoft.com/office/officeart/2005/8/layout/vList3#1"/>
    <dgm:cxn modelId="{E398CA1F-9299-48E7-82CB-FA1BBAD49AB8}" type="presParOf" srcId="{C296229D-531E-4064-BCD7-88F6FF9EF77F}" destId="{ED0DA185-E382-48CB-AD2B-06DB4F0B8871}" srcOrd="2" destOrd="0" presId="urn:microsoft.com/office/officeart/2005/8/layout/vList3#1"/>
    <dgm:cxn modelId="{F2A1EE27-324E-4BF3-BA22-AA598E7BE236}" type="presParOf" srcId="{ED0DA185-E382-48CB-AD2B-06DB4F0B8871}" destId="{89BD127B-2DAD-45DC-9B02-1296234ADC63}" srcOrd="0" destOrd="0" presId="urn:microsoft.com/office/officeart/2005/8/layout/vList3#1"/>
    <dgm:cxn modelId="{1B288A26-D613-4ED1-865B-DAB3DDA7CFA7}" type="presParOf" srcId="{ED0DA185-E382-48CB-AD2B-06DB4F0B8871}" destId="{6BC4B091-4410-47B7-AE0C-EAD8BD8BCC4C}"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242F03-BA2B-4293-8F72-5C2CC9DF465D}" type="doc">
      <dgm:prSet loTypeId="urn:microsoft.com/office/officeart/2005/8/layout/vList3#2" loCatId="list" qsTypeId="urn:microsoft.com/office/officeart/2005/8/quickstyle/simple1" qsCatId="simple" csTypeId="urn:microsoft.com/office/officeart/2005/8/colors/accent1_2" csCatId="accent1" phldr="1"/>
      <dgm:spPr/>
    </dgm:pt>
    <dgm:pt modelId="{C88DC5E4-7BFE-45FD-9756-B13EDF34E8AC}">
      <dgm:prSet phldrT="[Text]"/>
      <dgm:spPr>
        <a:solidFill>
          <a:schemeClr val="accent5">
            <a:lumMod val="75000"/>
          </a:schemeClr>
        </a:solidFill>
      </dgm:spPr>
      <dgm:t>
        <a:bodyPr/>
        <a:lstStyle/>
        <a:p>
          <a:r>
            <a:rPr lang="hu-HU" dirty="0" smtClean="0"/>
            <a:t>Gyermekek szegénységének csökkentése</a:t>
          </a:r>
          <a:endParaRPr lang="hu-HU" dirty="0"/>
        </a:p>
      </dgm:t>
    </dgm:pt>
    <dgm:pt modelId="{32D486E9-2AB7-481E-AAA5-4B9C24FFC282}" type="parTrans" cxnId="{0D749A1C-4697-4F7F-B869-CACF9F79AD79}">
      <dgm:prSet/>
      <dgm:spPr/>
      <dgm:t>
        <a:bodyPr/>
        <a:lstStyle/>
        <a:p>
          <a:endParaRPr lang="hu-HU"/>
        </a:p>
      </dgm:t>
    </dgm:pt>
    <dgm:pt modelId="{46344531-7011-4C06-B53E-22844041E164}" type="sibTrans" cxnId="{0D749A1C-4697-4F7F-B869-CACF9F79AD79}">
      <dgm:prSet/>
      <dgm:spPr/>
      <dgm:t>
        <a:bodyPr/>
        <a:lstStyle/>
        <a:p>
          <a:endParaRPr lang="hu-HU"/>
        </a:p>
      </dgm:t>
    </dgm:pt>
    <dgm:pt modelId="{A7C8D8AF-D3FC-4263-9D75-15D555A9E4F7}">
      <dgm:prSet phldrT="[Text]"/>
      <dgm:spPr>
        <a:solidFill>
          <a:schemeClr val="accent5">
            <a:lumMod val="75000"/>
          </a:schemeClr>
        </a:solidFill>
      </dgm:spPr>
      <dgm:t>
        <a:bodyPr/>
        <a:lstStyle/>
        <a:p>
          <a:r>
            <a:rPr lang="hu-HU" dirty="0" smtClean="0"/>
            <a:t>Gyerekek oktatáshoz való hozzáférésének javítása</a:t>
          </a:r>
          <a:endParaRPr lang="hu-HU" dirty="0"/>
        </a:p>
      </dgm:t>
    </dgm:pt>
    <dgm:pt modelId="{F52C48B5-E899-4724-BC37-A79DC35BDE6A}" type="parTrans" cxnId="{07B89F35-DFE2-45DF-B481-415B50259166}">
      <dgm:prSet/>
      <dgm:spPr/>
      <dgm:t>
        <a:bodyPr/>
        <a:lstStyle/>
        <a:p>
          <a:endParaRPr lang="hu-HU"/>
        </a:p>
      </dgm:t>
    </dgm:pt>
    <dgm:pt modelId="{1B7CC423-6C22-4E5A-8FB1-0642E698B45A}" type="sibTrans" cxnId="{07B89F35-DFE2-45DF-B481-415B50259166}">
      <dgm:prSet/>
      <dgm:spPr/>
      <dgm:t>
        <a:bodyPr/>
        <a:lstStyle/>
        <a:p>
          <a:endParaRPr lang="hu-HU"/>
        </a:p>
      </dgm:t>
    </dgm:pt>
    <dgm:pt modelId="{6D19F246-017D-4BCB-A6C8-A97E2D5CCD30}">
      <dgm:prSet phldrT="[Text]"/>
      <dgm:spPr>
        <a:solidFill>
          <a:schemeClr val="accent5">
            <a:lumMod val="75000"/>
          </a:schemeClr>
        </a:solidFill>
      </dgm:spPr>
      <dgm:t>
        <a:bodyPr/>
        <a:lstStyle/>
        <a:p>
          <a:r>
            <a:rPr lang="hu-HU" dirty="0" smtClean="0"/>
            <a:t>Végzettség nélküli iskolaelhagyás csökkentése</a:t>
          </a:r>
          <a:endParaRPr lang="hu-HU" dirty="0"/>
        </a:p>
      </dgm:t>
    </dgm:pt>
    <dgm:pt modelId="{774540C6-1517-465A-A219-4F7123D22349}" type="parTrans" cxnId="{DEFE5453-16C3-478C-B98B-C5FAA34C3196}">
      <dgm:prSet/>
      <dgm:spPr/>
      <dgm:t>
        <a:bodyPr/>
        <a:lstStyle/>
        <a:p>
          <a:endParaRPr lang="hu-HU"/>
        </a:p>
      </dgm:t>
    </dgm:pt>
    <dgm:pt modelId="{16F13874-3548-41C4-AF57-26E95E633FDB}" type="sibTrans" cxnId="{DEFE5453-16C3-478C-B98B-C5FAA34C3196}">
      <dgm:prSet/>
      <dgm:spPr/>
      <dgm:t>
        <a:bodyPr/>
        <a:lstStyle/>
        <a:p>
          <a:endParaRPr lang="hu-HU"/>
        </a:p>
      </dgm:t>
    </dgm:pt>
    <dgm:pt modelId="{C296229D-531E-4064-BCD7-88F6FF9EF77F}" type="pres">
      <dgm:prSet presAssocID="{66242F03-BA2B-4293-8F72-5C2CC9DF465D}" presName="linearFlow" presStyleCnt="0">
        <dgm:presLayoutVars>
          <dgm:dir/>
          <dgm:resizeHandles val="exact"/>
        </dgm:presLayoutVars>
      </dgm:prSet>
      <dgm:spPr/>
    </dgm:pt>
    <dgm:pt modelId="{BF7E9DEA-6F19-4DC3-82FB-50364CB78B57}" type="pres">
      <dgm:prSet presAssocID="{C88DC5E4-7BFE-45FD-9756-B13EDF34E8AC}" presName="composite" presStyleCnt="0"/>
      <dgm:spPr/>
    </dgm:pt>
    <dgm:pt modelId="{63B13A79-ED45-4CFA-8424-AA1D8C7F1FB0}" type="pres">
      <dgm:prSet presAssocID="{C88DC5E4-7BFE-45FD-9756-B13EDF34E8AC}" presName="imgShp" presStyleLbl="fgImgPlace1" presStyleIdx="0" presStyleCnt="3"/>
      <dgm:spPr>
        <a:solidFill>
          <a:schemeClr val="accent4">
            <a:lumMod val="20000"/>
            <a:lumOff val="80000"/>
          </a:schemeClr>
        </a:solidFill>
      </dgm:spPr>
    </dgm:pt>
    <dgm:pt modelId="{87039ADA-C9C8-46A6-AD93-E5DE8207E5B4}" type="pres">
      <dgm:prSet presAssocID="{C88DC5E4-7BFE-45FD-9756-B13EDF34E8AC}" presName="txShp" presStyleLbl="node1" presStyleIdx="0" presStyleCnt="3">
        <dgm:presLayoutVars>
          <dgm:bulletEnabled val="1"/>
        </dgm:presLayoutVars>
      </dgm:prSet>
      <dgm:spPr/>
      <dgm:t>
        <a:bodyPr/>
        <a:lstStyle/>
        <a:p>
          <a:endParaRPr lang="hu-HU"/>
        </a:p>
      </dgm:t>
    </dgm:pt>
    <dgm:pt modelId="{B8D6FACA-5EAE-4CC2-B48A-31EE0E8B26F0}" type="pres">
      <dgm:prSet presAssocID="{46344531-7011-4C06-B53E-22844041E164}" presName="spacing" presStyleCnt="0"/>
      <dgm:spPr/>
    </dgm:pt>
    <dgm:pt modelId="{ED0DA185-E382-48CB-AD2B-06DB4F0B8871}" type="pres">
      <dgm:prSet presAssocID="{A7C8D8AF-D3FC-4263-9D75-15D555A9E4F7}" presName="composite" presStyleCnt="0"/>
      <dgm:spPr/>
    </dgm:pt>
    <dgm:pt modelId="{89BD127B-2DAD-45DC-9B02-1296234ADC63}" type="pres">
      <dgm:prSet presAssocID="{A7C8D8AF-D3FC-4263-9D75-15D555A9E4F7}" presName="imgShp" presStyleLbl="fgImgPlace1" presStyleIdx="1" presStyleCnt="3"/>
      <dgm:spPr>
        <a:solidFill>
          <a:schemeClr val="accent4">
            <a:lumMod val="20000"/>
            <a:lumOff val="80000"/>
          </a:schemeClr>
        </a:solidFill>
      </dgm:spPr>
    </dgm:pt>
    <dgm:pt modelId="{6BC4B091-4410-47B7-AE0C-EAD8BD8BCC4C}" type="pres">
      <dgm:prSet presAssocID="{A7C8D8AF-D3FC-4263-9D75-15D555A9E4F7}" presName="txShp" presStyleLbl="node1" presStyleIdx="1" presStyleCnt="3">
        <dgm:presLayoutVars>
          <dgm:bulletEnabled val="1"/>
        </dgm:presLayoutVars>
      </dgm:prSet>
      <dgm:spPr/>
      <dgm:t>
        <a:bodyPr/>
        <a:lstStyle/>
        <a:p>
          <a:endParaRPr lang="hu-HU"/>
        </a:p>
      </dgm:t>
    </dgm:pt>
    <dgm:pt modelId="{8E97E358-5711-4C7E-8598-77B96871462F}" type="pres">
      <dgm:prSet presAssocID="{1B7CC423-6C22-4E5A-8FB1-0642E698B45A}" presName="spacing" presStyleCnt="0"/>
      <dgm:spPr/>
    </dgm:pt>
    <dgm:pt modelId="{53FF955D-0F5E-4113-9707-DA8CD774E188}" type="pres">
      <dgm:prSet presAssocID="{6D19F246-017D-4BCB-A6C8-A97E2D5CCD30}" presName="composite" presStyleCnt="0"/>
      <dgm:spPr/>
    </dgm:pt>
    <dgm:pt modelId="{7C6E0E47-5CBF-437F-9DC9-ACDE83E465D3}" type="pres">
      <dgm:prSet presAssocID="{6D19F246-017D-4BCB-A6C8-A97E2D5CCD30}" presName="imgShp" presStyleLbl="fgImgPlace1" presStyleIdx="2" presStyleCnt="3"/>
      <dgm:spPr>
        <a:solidFill>
          <a:schemeClr val="accent4">
            <a:lumMod val="20000"/>
            <a:lumOff val="80000"/>
          </a:schemeClr>
        </a:solidFill>
      </dgm:spPr>
    </dgm:pt>
    <dgm:pt modelId="{D142D2F3-15CC-412B-9E39-0E4851211537}" type="pres">
      <dgm:prSet presAssocID="{6D19F246-017D-4BCB-A6C8-A97E2D5CCD30}" presName="txShp" presStyleLbl="node1" presStyleIdx="2" presStyleCnt="3" custLinFactNeighborX="-361" custLinFactNeighborY="122">
        <dgm:presLayoutVars>
          <dgm:bulletEnabled val="1"/>
        </dgm:presLayoutVars>
      </dgm:prSet>
      <dgm:spPr/>
      <dgm:t>
        <a:bodyPr/>
        <a:lstStyle/>
        <a:p>
          <a:endParaRPr lang="hu-HU"/>
        </a:p>
      </dgm:t>
    </dgm:pt>
  </dgm:ptLst>
  <dgm:cxnLst>
    <dgm:cxn modelId="{E438EF3A-F55C-4EB8-B3F7-C4E7B9FE14F3}" type="presOf" srcId="{A7C8D8AF-D3FC-4263-9D75-15D555A9E4F7}" destId="{6BC4B091-4410-47B7-AE0C-EAD8BD8BCC4C}" srcOrd="0" destOrd="0" presId="urn:microsoft.com/office/officeart/2005/8/layout/vList3#2"/>
    <dgm:cxn modelId="{3A8385FF-ECFC-47EF-922A-3F931C7BE9A3}" type="presOf" srcId="{C88DC5E4-7BFE-45FD-9756-B13EDF34E8AC}" destId="{87039ADA-C9C8-46A6-AD93-E5DE8207E5B4}" srcOrd="0" destOrd="0" presId="urn:microsoft.com/office/officeart/2005/8/layout/vList3#2"/>
    <dgm:cxn modelId="{D4D2C70F-8742-46FC-895A-797082847C8E}" type="presOf" srcId="{6D19F246-017D-4BCB-A6C8-A97E2D5CCD30}" destId="{D142D2F3-15CC-412B-9E39-0E4851211537}" srcOrd="0" destOrd="0" presId="urn:microsoft.com/office/officeart/2005/8/layout/vList3#2"/>
    <dgm:cxn modelId="{05351409-2121-4F32-B893-2735D0310034}" type="presOf" srcId="{66242F03-BA2B-4293-8F72-5C2CC9DF465D}" destId="{C296229D-531E-4064-BCD7-88F6FF9EF77F}" srcOrd="0" destOrd="0" presId="urn:microsoft.com/office/officeart/2005/8/layout/vList3#2"/>
    <dgm:cxn modelId="{DEFE5453-16C3-478C-B98B-C5FAA34C3196}" srcId="{66242F03-BA2B-4293-8F72-5C2CC9DF465D}" destId="{6D19F246-017D-4BCB-A6C8-A97E2D5CCD30}" srcOrd="2" destOrd="0" parTransId="{774540C6-1517-465A-A219-4F7123D22349}" sibTransId="{16F13874-3548-41C4-AF57-26E95E633FDB}"/>
    <dgm:cxn modelId="{07B89F35-DFE2-45DF-B481-415B50259166}" srcId="{66242F03-BA2B-4293-8F72-5C2CC9DF465D}" destId="{A7C8D8AF-D3FC-4263-9D75-15D555A9E4F7}" srcOrd="1" destOrd="0" parTransId="{F52C48B5-E899-4724-BC37-A79DC35BDE6A}" sibTransId="{1B7CC423-6C22-4E5A-8FB1-0642E698B45A}"/>
    <dgm:cxn modelId="{0D749A1C-4697-4F7F-B869-CACF9F79AD79}" srcId="{66242F03-BA2B-4293-8F72-5C2CC9DF465D}" destId="{C88DC5E4-7BFE-45FD-9756-B13EDF34E8AC}" srcOrd="0" destOrd="0" parTransId="{32D486E9-2AB7-481E-AAA5-4B9C24FFC282}" sibTransId="{46344531-7011-4C06-B53E-22844041E164}"/>
    <dgm:cxn modelId="{3D132F6D-E7FD-468C-B21C-566E030187E6}" type="presParOf" srcId="{C296229D-531E-4064-BCD7-88F6FF9EF77F}" destId="{BF7E9DEA-6F19-4DC3-82FB-50364CB78B57}" srcOrd="0" destOrd="0" presId="urn:microsoft.com/office/officeart/2005/8/layout/vList3#2"/>
    <dgm:cxn modelId="{FD24BD5C-445E-4A08-B27A-53B8547577B8}" type="presParOf" srcId="{BF7E9DEA-6F19-4DC3-82FB-50364CB78B57}" destId="{63B13A79-ED45-4CFA-8424-AA1D8C7F1FB0}" srcOrd="0" destOrd="0" presId="urn:microsoft.com/office/officeart/2005/8/layout/vList3#2"/>
    <dgm:cxn modelId="{0E7CDCC0-60E7-4EA3-A6AB-3198B215599D}" type="presParOf" srcId="{BF7E9DEA-6F19-4DC3-82FB-50364CB78B57}" destId="{87039ADA-C9C8-46A6-AD93-E5DE8207E5B4}" srcOrd="1" destOrd="0" presId="urn:microsoft.com/office/officeart/2005/8/layout/vList3#2"/>
    <dgm:cxn modelId="{706723CE-40B8-478C-9E78-00381FEDC33C}" type="presParOf" srcId="{C296229D-531E-4064-BCD7-88F6FF9EF77F}" destId="{B8D6FACA-5EAE-4CC2-B48A-31EE0E8B26F0}" srcOrd="1" destOrd="0" presId="urn:microsoft.com/office/officeart/2005/8/layout/vList3#2"/>
    <dgm:cxn modelId="{AE385E8C-FDDA-45A6-8061-A454BF7CF715}" type="presParOf" srcId="{C296229D-531E-4064-BCD7-88F6FF9EF77F}" destId="{ED0DA185-E382-48CB-AD2B-06DB4F0B8871}" srcOrd="2" destOrd="0" presId="urn:microsoft.com/office/officeart/2005/8/layout/vList3#2"/>
    <dgm:cxn modelId="{0C136D02-D979-4FB9-9CE2-962AE3507521}" type="presParOf" srcId="{ED0DA185-E382-48CB-AD2B-06DB4F0B8871}" destId="{89BD127B-2DAD-45DC-9B02-1296234ADC63}" srcOrd="0" destOrd="0" presId="urn:microsoft.com/office/officeart/2005/8/layout/vList3#2"/>
    <dgm:cxn modelId="{4C4CCDD8-305F-4F7D-B7B3-8A7014B97638}" type="presParOf" srcId="{ED0DA185-E382-48CB-AD2B-06DB4F0B8871}" destId="{6BC4B091-4410-47B7-AE0C-EAD8BD8BCC4C}" srcOrd="1" destOrd="0" presId="urn:microsoft.com/office/officeart/2005/8/layout/vList3#2"/>
    <dgm:cxn modelId="{32CA4FF1-6226-415F-9479-993F77A95A7A}" type="presParOf" srcId="{C296229D-531E-4064-BCD7-88F6FF9EF77F}" destId="{8E97E358-5711-4C7E-8598-77B96871462F}" srcOrd="3" destOrd="0" presId="urn:microsoft.com/office/officeart/2005/8/layout/vList3#2"/>
    <dgm:cxn modelId="{C6D1730D-CD62-4BFD-BAF1-DAE3E534C0F4}" type="presParOf" srcId="{C296229D-531E-4064-BCD7-88F6FF9EF77F}" destId="{53FF955D-0F5E-4113-9707-DA8CD774E188}" srcOrd="4" destOrd="0" presId="urn:microsoft.com/office/officeart/2005/8/layout/vList3#2"/>
    <dgm:cxn modelId="{DD9A68E4-0E38-4853-BEDB-05102604A1F3}" type="presParOf" srcId="{53FF955D-0F5E-4113-9707-DA8CD774E188}" destId="{7C6E0E47-5CBF-437F-9DC9-ACDE83E465D3}" srcOrd="0" destOrd="0" presId="urn:microsoft.com/office/officeart/2005/8/layout/vList3#2"/>
    <dgm:cxn modelId="{805D1CB4-594C-4BCA-92CF-8ECDAFA8A9C7}" type="presParOf" srcId="{53FF955D-0F5E-4113-9707-DA8CD774E188}" destId="{D142D2F3-15CC-412B-9E39-0E4851211537}" srcOrd="1" destOrd="0" presId="urn:microsoft.com/office/officeart/2005/8/layout/vList3#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242F03-BA2B-4293-8F72-5C2CC9DF465D}" type="doc">
      <dgm:prSet loTypeId="urn:microsoft.com/office/officeart/2005/8/layout/vList3#3" loCatId="list" qsTypeId="urn:microsoft.com/office/officeart/2005/8/quickstyle/simple1" qsCatId="simple" csTypeId="urn:microsoft.com/office/officeart/2005/8/colors/accent1_2" csCatId="accent1" phldr="1"/>
      <dgm:spPr/>
    </dgm:pt>
    <dgm:pt modelId="{C88DC5E4-7BFE-45FD-9756-B13EDF34E8AC}">
      <dgm:prSet phldrT="[Text]" custT="1"/>
      <dgm:spPr>
        <a:solidFill>
          <a:schemeClr val="accent1"/>
        </a:solidFill>
      </dgm:spPr>
      <dgm:t>
        <a:bodyPr/>
        <a:lstStyle/>
        <a:p>
          <a:r>
            <a:rPr lang="hu-HU" sz="1200" dirty="0" smtClean="0"/>
            <a:t>Lakhatás javítása</a:t>
          </a:r>
          <a:endParaRPr lang="hu-HU" sz="1200" dirty="0"/>
        </a:p>
      </dgm:t>
    </dgm:pt>
    <dgm:pt modelId="{32D486E9-2AB7-481E-AAA5-4B9C24FFC282}" type="parTrans" cxnId="{0D749A1C-4697-4F7F-B869-CACF9F79AD79}">
      <dgm:prSet/>
      <dgm:spPr/>
      <dgm:t>
        <a:bodyPr/>
        <a:lstStyle/>
        <a:p>
          <a:endParaRPr lang="hu-HU"/>
        </a:p>
      </dgm:t>
    </dgm:pt>
    <dgm:pt modelId="{46344531-7011-4C06-B53E-22844041E164}" type="sibTrans" cxnId="{0D749A1C-4697-4F7F-B869-CACF9F79AD79}">
      <dgm:prSet/>
      <dgm:spPr/>
      <dgm:t>
        <a:bodyPr/>
        <a:lstStyle/>
        <a:p>
          <a:endParaRPr lang="hu-HU"/>
        </a:p>
      </dgm:t>
    </dgm:pt>
    <dgm:pt modelId="{A7C8D8AF-D3FC-4263-9D75-15D555A9E4F7}">
      <dgm:prSet phldrT="[Text]" custT="1"/>
      <dgm:spPr>
        <a:solidFill>
          <a:schemeClr val="accent1"/>
        </a:solidFill>
      </dgm:spPr>
      <dgm:t>
        <a:bodyPr/>
        <a:lstStyle/>
        <a:p>
          <a:r>
            <a:rPr lang="hu-HU" sz="1200" dirty="0" smtClean="0"/>
            <a:t>Települési, térségi szegregáció csökkentése</a:t>
          </a:r>
          <a:endParaRPr lang="hu-HU" sz="1200" dirty="0"/>
        </a:p>
      </dgm:t>
    </dgm:pt>
    <dgm:pt modelId="{F52C48B5-E899-4724-BC37-A79DC35BDE6A}" type="parTrans" cxnId="{07B89F35-DFE2-45DF-B481-415B50259166}">
      <dgm:prSet/>
      <dgm:spPr/>
      <dgm:t>
        <a:bodyPr/>
        <a:lstStyle/>
        <a:p>
          <a:endParaRPr lang="hu-HU"/>
        </a:p>
      </dgm:t>
    </dgm:pt>
    <dgm:pt modelId="{1B7CC423-6C22-4E5A-8FB1-0642E698B45A}" type="sibTrans" cxnId="{07B89F35-DFE2-45DF-B481-415B50259166}">
      <dgm:prSet/>
      <dgm:spPr/>
      <dgm:t>
        <a:bodyPr/>
        <a:lstStyle/>
        <a:p>
          <a:endParaRPr lang="hu-HU"/>
        </a:p>
      </dgm:t>
    </dgm:pt>
    <dgm:pt modelId="{6D19F246-017D-4BCB-A6C8-A97E2D5CCD30}">
      <dgm:prSet phldrT="[Text]" custT="1"/>
      <dgm:spPr>
        <a:solidFill>
          <a:schemeClr val="accent1"/>
        </a:solidFill>
      </dgm:spPr>
      <dgm:t>
        <a:bodyPr/>
        <a:lstStyle/>
        <a:p>
          <a:r>
            <a:rPr lang="hu-HU" sz="1200" dirty="0" smtClean="0"/>
            <a:t>Érintettek bevonása a programok tervezésébe, végrehajtásába, értékelésébe</a:t>
          </a:r>
          <a:endParaRPr lang="hu-HU" sz="1200" dirty="0"/>
        </a:p>
      </dgm:t>
    </dgm:pt>
    <dgm:pt modelId="{774540C6-1517-465A-A219-4F7123D22349}" type="parTrans" cxnId="{DEFE5453-16C3-478C-B98B-C5FAA34C3196}">
      <dgm:prSet/>
      <dgm:spPr/>
      <dgm:t>
        <a:bodyPr/>
        <a:lstStyle/>
        <a:p>
          <a:endParaRPr lang="hu-HU"/>
        </a:p>
      </dgm:t>
    </dgm:pt>
    <dgm:pt modelId="{16F13874-3548-41C4-AF57-26E95E633FDB}" type="sibTrans" cxnId="{DEFE5453-16C3-478C-B98B-C5FAA34C3196}">
      <dgm:prSet/>
      <dgm:spPr/>
      <dgm:t>
        <a:bodyPr/>
        <a:lstStyle/>
        <a:p>
          <a:endParaRPr lang="hu-HU"/>
        </a:p>
      </dgm:t>
    </dgm:pt>
    <dgm:pt modelId="{0B134056-B5E2-4890-A0C8-7A57E736E0E1}">
      <dgm:prSet phldrT="[Text]" custT="1"/>
      <dgm:spPr>
        <a:solidFill>
          <a:schemeClr val="accent1"/>
        </a:solidFill>
      </dgm:spPr>
      <dgm:t>
        <a:bodyPr/>
        <a:lstStyle/>
        <a:p>
          <a:r>
            <a:rPr lang="hu-HU" sz="1200" dirty="0" smtClean="0"/>
            <a:t>Egészségi állapot javítása</a:t>
          </a:r>
          <a:endParaRPr lang="hu-HU" sz="1200" dirty="0"/>
        </a:p>
      </dgm:t>
    </dgm:pt>
    <dgm:pt modelId="{B36B168A-C03E-47E9-A34B-237C28CB4656}" type="parTrans" cxnId="{3C124265-0D91-4B23-9AF1-F41F5906993F}">
      <dgm:prSet/>
      <dgm:spPr/>
      <dgm:t>
        <a:bodyPr/>
        <a:lstStyle/>
        <a:p>
          <a:endParaRPr lang="hu-HU"/>
        </a:p>
      </dgm:t>
    </dgm:pt>
    <dgm:pt modelId="{3EB554FB-CCBF-404F-A88B-2389081791DC}" type="sibTrans" cxnId="{3C124265-0D91-4B23-9AF1-F41F5906993F}">
      <dgm:prSet/>
      <dgm:spPr/>
      <dgm:t>
        <a:bodyPr/>
        <a:lstStyle/>
        <a:p>
          <a:endParaRPr lang="hu-HU"/>
        </a:p>
      </dgm:t>
    </dgm:pt>
    <dgm:pt modelId="{9465282C-4F7C-4C3B-A0B1-FB67D31E3BAA}">
      <dgm:prSet phldrT="[Text]" custT="1"/>
      <dgm:spPr>
        <a:solidFill>
          <a:schemeClr val="accent1"/>
        </a:solidFill>
      </dgm:spPr>
      <dgm:t>
        <a:bodyPr/>
        <a:lstStyle/>
        <a:p>
          <a:r>
            <a:rPr lang="hu-HU" sz="1200" dirty="0" smtClean="0"/>
            <a:t>Társadalmi együttélés, bizalom erősítése. Diszkrimináció csökkentése</a:t>
          </a:r>
          <a:endParaRPr lang="hu-HU" sz="1200" dirty="0"/>
        </a:p>
      </dgm:t>
    </dgm:pt>
    <dgm:pt modelId="{C4C1DDE5-4362-45DB-9FC6-C624E14AD722}" type="parTrans" cxnId="{619C5D87-0C93-466F-8F6B-2B0700CC52B9}">
      <dgm:prSet/>
      <dgm:spPr/>
      <dgm:t>
        <a:bodyPr/>
        <a:lstStyle/>
        <a:p>
          <a:endParaRPr lang="hu-HU"/>
        </a:p>
      </dgm:t>
    </dgm:pt>
    <dgm:pt modelId="{0CB35DB1-CA49-45F2-BF38-43EBEB711CAB}" type="sibTrans" cxnId="{619C5D87-0C93-466F-8F6B-2B0700CC52B9}">
      <dgm:prSet/>
      <dgm:spPr/>
      <dgm:t>
        <a:bodyPr/>
        <a:lstStyle/>
        <a:p>
          <a:endParaRPr lang="hu-HU"/>
        </a:p>
      </dgm:t>
    </dgm:pt>
    <dgm:pt modelId="{C296229D-531E-4064-BCD7-88F6FF9EF77F}" type="pres">
      <dgm:prSet presAssocID="{66242F03-BA2B-4293-8F72-5C2CC9DF465D}" presName="linearFlow" presStyleCnt="0">
        <dgm:presLayoutVars>
          <dgm:dir/>
          <dgm:resizeHandles val="exact"/>
        </dgm:presLayoutVars>
      </dgm:prSet>
      <dgm:spPr/>
    </dgm:pt>
    <dgm:pt modelId="{BF7E9DEA-6F19-4DC3-82FB-50364CB78B57}" type="pres">
      <dgm:prSet presAssocID="{C88DC5E4-7BFE-45FD-9756-B13EDF34E8AC}" presName="composite" presStyleCnt="0"/>
      <dgm:spPr/>
    </dgm:pt>
    <dgm:pt modelId="{63B13A79-ED45-4CFA-8424-AA1D8C7F1FB0}" type="pres">
      <dgm:prSet presAssocID="{C88DC5E4-7BFE-45FD-9756-B13EDF34E8AC}" presName="imgShp" presStyleLbl="fgImgPlace1" presStyleIdx="0" presStyleCnt="5"/>
      <dgm:spPr>
        <a:solidFill>
          <a:schemeClr val="accent4">
            <a:lumMod val="20000"/>
            <a:lumOff val="80000"/>
          </a:schemeClr>
        </a:solidFill>
      </dgm:spPr>
    </dgm:pt>
    <dgm:pt modelId="{87039ADA-C9C8-46A6-AD93-E5DE8207E5B4}" type="pres">
      <dgm:prSet presAssocID="{C88DC5E4-7BFE-45FD-9756-B13EDF34E8AC}" presName="txShp" presStyleLbl="node1" presStyleIdx="0" presStyleCnt="5">
        <dgm:presLayoutVars>
          <dgm:bulletEnabled val="1"/>
        </dgm:presLayoutVars>
      </dgm:prSet>
      <dgm:spPr/>
      <dgm:t>
        <a:bodyPr/>
        <a:lstStyle/>
        <a:p>
          <a:endParaRPr lang="hu-HU"/>
        </a:p>
      </dgm:t>
    </dgm:pt>
    <dgm:pt modelId="{B8D6FACA-5EAE-4CC2-B48A-31EE0E8B26F0}" type="pres">
      <dgm:prSet presAssocID="{46344531-7011-4C06-B53E-22844041E164}" presName="spacing" presStyleCnt="0"/>
      <dgm:spPr/>
    </dgm:pt>
    <dgm:pt modelId="{ED0DA185-E382-48CB-AD2B-06DB4F0B8871}" type="pres">
      <dgm:prSet presAssocID="{A7C8D8AF-D3FC-4263-9D75-15D555A9E4F7}" presName="composite" presStyleCnt="0"/>
      <dgm:spPr/>
    </dgm:pt>
    <dgm:pt modelId="{89BD127B-2DAD-45DC-9B02-1296234ADC63}" type="pres">
      <dgm:prSet presAssocID="{A7C8D8AF-D3FC-4263-9D75-15D555A9E4F7}" presName="imgShp" presStyleLbl="fgImgPlace1" presStyleIdx="1" presStyleCnt="5"/>
      <dgm:spPr>
        <a:solidFill>
          <a:schemeClr val="accent4">
            <a:lumMod val="20000"/>
            <a:lumOff val="80000"/>
          </a:schemeClr>
        </a:solidFill>
      </dgm:spPr>
    </dgm:pt>
    <dgm:pt modelId="{6BC4B091-4410-47B7-AE0C-EAD8BD8BCC4C}" type="pres">
      <dgm:prSet presAssocID="{A7C8D8AF-D3FC-4263-9D75-15D555A9E4F7}" presName="txShp" presStyleLbl="node1" presStyleIdx="1" presStyleCnt="5">
        <dgm:presLayoutVars>
          <dgm:bulletEnabled val="1"/>
        </dgm:presLayoutVars>
      </dgm:prSet>
      <dgm:spPr/>
      <dgm:t>
        <a:bodyPr/>
        <a:lstStyle/>
        <a:p>
          <a:endParaRPr lang="hu-HU"/>
        </a:p>
      </dgm:t>
    </dgm:pt>
    <dgm:pt modelId="{8E97E358-5711-4C7E-8598-77B96871462F}" type="pres">
      <dgm:prSet presAssocID="{1B7CC423-6C22-4E5A-8FB1-0642E698B45A}" presName="spacing" presStyleCnt="0"/>
      <dgm:spPr/>
    </dgm:pt>
    <dgm:pt modelId="{0D8FFFC0-2DA9-4B6C-8E87-D8E650619881}" type="pres">
      <dgm:prSet presAssocID="{0B134056-B5E2-4890-A0C8-7A57E736E0E1}" presName="composite" presStyleCnt="0"/>
      <dgm:spPr/>
    </dgm:pt>
    <dgm:pt modelId="{ED14EA5B-96E8-4F30-989C-C868AB212A33}" type="pres">
      <dgm:prSet presAssocID="{0B134056-B5E2-4890-A0C8-7A57E736E0E1}" presName="imgShp" presStyleLbl="fgImgPlace1" presStyleIdx="2" presStyleCnt="5"/>
      <dgm:spPr>
        <a:solidFill>
          <a:schemeClr val="accent4">
            <a:lumMod val="20000"/>
            <a:lumOff val="80000"/>
          </a:schemeClr>
        </a:solidFill>
      </dgm:spPr>
    </dgm:pt>
    <dgm:pt modelId="{34A4535A-13F4-4B6E-88B8-2DE69CC8733F}" type="pres">
      <dgm:prSet presAssocID="{0B134056-B5E2-4890-A0C8-7A57E736E0E1}" presName="txShp" presStyleLbl="node1" presStyleIdx="2" presStyleCnt="5">
        <dgm:presLayoutVars>
          <dgm:bulletEnabled val="1"/>
        </dgm:presLayoutVars>
      </dgm:prSet>
      <dgm:spPr/>
      <dgm:t>
        <a:bodyPr/>
        <a:lstStyle/>
        <a:p>
          <a:endParaRPr lang="hu-HU"/>
        </a:p>
      </dgm:t>
    </dgm:pt>
    <dgm:pt modelId="{F4ADEA34-5BF0-4275-8D51-1E3DF4E3D610}" type="pres">
      <dgm:prSet presAssocID="{3EB554FB-CCBF-404F-A88B-2389081791DC}" presName="spacing" presStyleCnt="0"/>
      <dgm:spPr/>
    </dgm:pt>
    <dgm:pt modelId="{2E55C7B4-E2E8-4C98-9C65-614B27B4DF18}" type="pres">
      <dgm:prSet presAssocID="{9465282C-4F7C-4C3B-A0B1-FB67D31E3BAA}" presName="composite" presStyleCnt="0"/>
      <dgm:spPr/>
    </dgm:pt>
    <dgm:pt modelId="{79E7C610-8328-484D-B662-2DC69CAD52DA}" type="pres">
      <dgm:prSet presAssocID="{9465282C-4F7C-4C3B-A0B1-FB67D31E3BAA}" presName="imgShp" presStyleLbl="fgImgPlace1" presStyleIdx="3" presStyleCnt="5"/>
      <dgm:spPr>
        <a:solidFill>
          <a:schemeClr val="accent4">
            <a:lumMod val="20000"/>
            <a:lumOff val="80000"/>
          </a:schemeClr>
        </a:solidFill>
      </dgm:spPr>
    </dgm:pt>
    <dgm:pt modelId="{395EE43D-BC64-49F8-96BC-96F450AD266B}" type="pres">
      <dgm:prSet presAssocID="{9465282C-4F7C-4C3B-A0B1-FB67D31E3BAA}" presName="txShp" presStyleLbl="node1" presStyleIdx="3" presStyleCnt="5">
        <dgm:presLayoutVars>
          <dgm:bulletEnabled val="1"/>
        </dgm:presLayoutVars>
      </dgm:prSet>
      <dgm:spPr/>
      <dgm:t>
        <a:bodyPr/>
        <a:lstStyle/>
        <a:p>
          <a:endParaRPr lang="hu-HU"/>
        </a:p>
      </dgm:t>
    </dgm:pt>
    <dgm:pt modelId="{8E068C8D-10DD-434E-AD9E-7A844A5DBD7D}" type="pres">
      <dgm:prSet presAssocID="{0CB35DB1-CA49-45F2-BF38-43EBEB711CAB}" presName="spacing" presStyleCnt="0"/>
      <dgm:spPr/>
    </dgm:pt>
    <dgm:pt modelId="{53FF955D-0F5E-4113-9707-DA8CD774E188}" type="pres">
      <dgm:prSet presAssocID="{6D19F246-017D-4BCB-A6C8-A97E2D5CCD30}" presName="composite" presStyleCnt="0"/>
      <dgm:spPr/>
    </dgm:pt>
    <dgm:pt modelId="{7C6E0E47-5CBF-437F-9DC9-ACDE83E465D3}" type="pres">
      <dgm:prSet presAssocID="{6D19F246-017D-4BCB-A6C8-A97E2D5CCD30}" presName="imgShp" presStyleLbl="fgImgPlace1" presStyleIdx="4" presStyleCnt="5"/>
      <dgm:spPr>
        <a:solidFill>
          <a:schemeClr val="accent4">
            <a:lumMod val="20000"/>
            <a:lumOff val="80000"/>
          </a:schemeClr>
        </a:solidFill>
      </dgm:spPr>
    </dgm:pt>
    <dgm:pt modelId="{D142D2F3-15CC-412B-9E39-0E4851211537}" type="pres">
      <dgm:prSet presAssocID="{6D19F246-017D-4BCB-A6C8-A97E2D5CCD30}" presName="txShp" presStyleLbl="node1" presStyleIdx="4" presStyleCnt="5">
        <dgm:presLayoutVars>
          <dgm:bulletEnabled val="1"/>
        </dgm:presLayoutVars>
      </dgm:prSet>
      <dgm:spPr/>
      <dgm:t>
        <a:bodyPr/>
        <a:lstStyle/>
        <a:p>
          <a:endParaRPr lang="hu-HU"/>
        </a:p>
      </dgm:t>
    </dgm:pt>
  </dgm:ptLst>
  <dgm:cxnLst>
    <dgm:cxn modelId="{56927FF1-E4D8-44E9-9797-4FB72C6FD715}" type="presOf" srcId="{6D19F246-017D-4BCB-A6C8-A97E2D5CCD30}" destId="{D142D2F3-15CC-412B-9E39-0E4851211537}" srcOrd="0" destOrd="0" presId="urn:microsoft.com/office/officeart/2005/8/layout/vList3#3"/>
    <dgm:cxn modelId="{933F84E5-9908-46DD-A6B2-64EDABB6BE32}" type="presOf" srcId="{A7C8D8AF-D3FC-4263-9D75-15D555A9E4F7}" destId="{6BC4B091-4410-47B7-AE0C-EAD8BD8BCC4C}" srcOrd="0" destOrd="0" presId="urn:microsoft.com/office/officeart/2005/8/layout/vList3#3"/>
    <dgm:cxn modelId="{92092856-0735-4D0E-89C9-9A7F4CFD7A78}" type="presOf" srcId="{0B134056-B5E2-4890-A0C8-7A57E736E0E1}" destId="{34A4535A-13F4-4B6E-88B8-2DE69CC8733F}" srcOrd="0" destOrd="0" presId="urn:microsoft.com/office/officeart/2005/8/layout/vList3#3"/>
    <dgm:cxn modelId="{4903487E-DAB8-4831-8DE7-6CED0E3E9AAA}" type="presOf" srcId="{C88DC5E4-7BFE-45FD-9756-B13EDF34E8AC}" destId="{87039ADA-C9C8-46A6-AD93-E5DE8207E5B4}" srcOrd="0" destOrd="0" presId="urn:microsoft.com/office/officeart/2005/8/layout/vList3#3"/>
    <dgm:cxn modelId="{6907AC87-86AF-493B-8775-B3FFC24146A0}" type="presOf" srcId="{66242F03-BA2B-4293-8F72-5C2CC9DF465D}" destId="{C296229D-531E-4064-BCD7-88F6FF9EF77F}" srcOrd="0" destOrd="0" presId="urn:microsoft.com/office/officeart/2005/8/layout/vList3#3"/>
    <dgm:cxn modelId="{0D749A1C-4697-4F7F-B869-CACF9F79AD79}" srcId="{66242F03-BA2B-4293-8F72-5C2CC9DF465D}" destId="{C88DC5E4-7BFE-45FD-9756-B13EDF34E8AC}" srcOrd="0" destOrd="0" parTransId="{32D486E9-2AB7-481E-AAA5-4B9C24FFC282}" sibTransId="{46344531-7011-4C06-B53E-22844041E164}"/>
    <dgm:cxn modelId="{10FF88B1-FA2D-4842-AA8B-8BCA5F64486B}" type="presOf" srcId="{9465282C-4F7C-4C3B-A0B1-FB67D31E3BAA}" destId="{395EE43D-BC64-49F8-96BC-96F450AD266B}" srcOrd="0" destOrd="0" presId="urn:microsoft.com/office/officeart/2005/8/layout/vList3#3"/>
    <dgm:cxn modelId="{3C124265-0D91-4B23-9AF1-F41F5906993F}" srcId="{66242F03-BA2B-4293-8F72-5C2CC9DF465D}" destId="{0B134056-B5E2-4890-A0C8-7A57E736E0E1}" srcOrd="2" destOrd="0" parTransId="{B36B168A-C03E-47E9-A34B-237C28CB4656}" sibTransId="{3EB554FB-CCBF-404F-A88B-2389081791DC}"/>
    <dgm:cxn modelId="{07B89F35-DFE2-45DF-B481-415B50259166}" srcId="{66242F03-BA2B-4293-8F72-5C2CC9DF465D}" destId="{A7C8D8AF-D3FC-4263-9D75-15D555A9E4F7}" srcOrd="1" destOrd="0" parTransId="{F52C48B5-E899-4724-BC37-A79DC35BDE6A}" sibTransId="{1B7CC423-6C22-4E5A-8FB1-0642E698B45A}"/>
    <dgm:cxn modelId="{DEFE5453-16C3-478C-B98B-C5FAA34C3196}" srcId="{66242F03-BA2B-4293-8F72-5C2CC9DF465D}" destId="{6D19F246-017D-4BCB-A6C8-A97E2D5CCD30}" srcOrd="4" destOrd="0" parTransId="{774540C6-1517-465A-A219-4F7123D22349}" sibTransId="{16F13874-3548-41C4-AF57-26E95E633FDB}"/>
    <dgm:cxn modelId="{619C5D87-0C93-466F-8F6B-2B0700CC52B9}" srcId="{66242F03-BA2B-4293-8F72-5C2CC9DF465D}" destId="{9465282C-4F7C-4C3B-A0B1-FB67D31E3BAA}" srcOrd="3" destOrd="0" parTransId="{C4C1DDE5-4362-45DB-9FC6-C624E14AD722}" sibTransId="{0CB35DB1-CA49-45F2-BF38-43EBEB711CAB}"/>
    <dgm:cxn modelId="{7F3CF017-724A-45E9-AB32-77E09C456E1B}" type="presParOf" srcId="{C296229D-531E-4064-BCD7-88F6FF9EF77F}" destId="{BF7E9DEA-6F19-4DC3-82FB-50364CB78B57}" srcOrd="0" destOrd="0" presId="urn:microsoft.com/office/officeart/2005/8/layout/vList3#3"/>
    <dgm:cxn modelId="{8493E084-936C-4320-90B2-7159AD06D374}" type="presParOf" srcId="{BF7E9DEA-6F19-4DC3-82FB-50364CB78B57}" destId="{63B13A79-ED45-4CFA-8424-AA1D8C7F1FB0}" srcOrd="0" destOrd="0" presId="urn:microsoft.com/office/officeart/2005/8/layout/vList3#3"/>
    <dgm:cxn modelId="{C832272C-BF4B-479B-889F-EE67CCDE8D81}" type="presParOf" srcId="{BF7E9DEA-6F19-4DC3-82FB-50364CB78B57}" destId="{87039ADA-C9C8-46A6-AD93-E5DE8207E5B4}" srcOrd="1" destOrd="0" presId="urn:microsoft.com/office/officeart/2005/8/layout/vList3#3"/>
    <dgm:cxn modelId="{94FCDEEF-6183-4667-8FB1-716D06190367}" type="presParOf" srcId="{C296229D-531E-4064-BCD7-88F6FF9EF77F}" destId="{B8D6FACA-5EAE-4CC2-B48A-31EE0E8B26F0}" srcOrd="1" destOrd="0" presId="urn:microsoft.com/office/officeart/2005/8/layout/vList3#3"/>
    <dgm:cxn modelId="{C8969AA3-84DD-4964-B437-6C1B2754C021}" type="presParOf" srcId="{C296229D-531E-4064-BCD7-88F6FF9EF77F}" destId="{ED0DA185-E382-48CB-AD2B-06DB4F0B8871}" srcOrd="2" destOrd="0" presId="urn:microsoft.com/office/officeart/2005/8/layout/vList3#3"/>
    <dgm:cxn modelId="{30236C9C-46A3-42EC-B8FA-CC84D2FF619F}" type="presParOf" srcId="{ED0DA185-E382-48CB-AD2B-06DB4F0B8871}" destId="{89BD127B-2DAD-45DC-9B02-1296234ADC63}" srcOrd="0" destOrd="0" presId="urn:microsoft.com/office/officeart/2005/8/layout/vList3#3"/>
    <dgm:cxn modelId="{F8380608-1CAA-44F1-A856-98036459489D}" type="presParOf" srcId="{ED0DA185-E382-48CB-AD2B-06DB4F0B8871}" destId="{6BC4B091-4410-47B7-AE0C-EAD8BD8BCC4C}" srcOrd="1" destOrd="0" presId="urn:microsoft.com/office/officeart/2005/8/layout/vList3#3"/>
    <dgm:cxn modelId="{8DA678B9-AC89-4344-8724-A1ADCE6A7CA8}" type="presParOf" srcId="{C296229D-531E-4064-BCD7-88F6FF9EF77F}" destId="{8E97E358-5711-4C7E-8598-77B96871462F}" srcOrd="3" destOrd="0" presId="urn:microsoft.com/office/officeart/2005/8/layout/vList3#3"/>
    <dgm:cxn modelId="{6F8F19DA-98CF-40C1-9CC3-287FB8C536C2}" type="presParOf" srcId="{C296229D-531E-4064-BCD7-88F6FF9EF77F}" destId="{0D8FFFC0-2DA9-4B6C-8E87-D8E650619881}" srcOrd="4" destOrd="0" presId="urn:microsoft.com/office/officeart/2005/8/layout/vList3#3"/>
    <dgm:cxn modelId="{0C306D4A-9D23-477B-8BD8-4C23B03B0A5D}" type="presParOf" srcId="{0D8FFFC0-2DA9-4B6C-8E87-D8E650619881}" destId="{ED14EA5B-96E8-4F30-989C-C868AB212A33}" srcOrd="0" destOrd="0" presId="urn:microsoft.com/office/officeart/2005/8/layout/vList3#3"/>
    <dgm:cxn modelId="{DDC4927D-E714-4869-B465-7E7313390861}" type="presParOf" srcId="{0D8FFFC0-2DA9-4B6C-8E87-D8E650619881}" destId="{34A4535A-13F4-4B6E-88B8-2DE69CC8733F}" srcOrd="1" destOrd="0" presId="urn:microsoft.com/office/officeart/2005/8/layout/vList3#3"/>
    <dgm:cxn modelId="{7D9E0FEC-3AB4-4824-9683-191DD39BD598}" type="presParOf" srcId="{C296229D-531E-4064-BCD7-88F6FF9EF77F}" destId="{F4ADEA34-5BF0-4275-8D51-1E3DF4E3D610}" srcOrd="5" destOrd="0" presId="urn:microsoft.com/office/officeart/2005/8/layout/vList3#3"/>
    <dgm:cxn modelId="{AF52624C-D86D-473A-833C-5F662744B57E}" type="presParOf" srcId="{C296229D-531E-4064-BCD7-88F6FF9EF77F}" destId="{2E55C7B4-E2E8-4C98-9C65-614B27B4DF18}" srcOrd="6" destOrd="0" presId="urn:microsoft.com/office/officeart/2005/8/layout/vList3#3"/>
    <dgm:cxn modelId="{A17A3E36-1983-4D1B-9126-8808B9829A0A}" type="presParOf" srcId="{2E55C7B4-E2E8-4C98-9C65-614B27B4DF18}" destId="{79E7C610-8328-484D-B662-2DC69CAD52DA}" srcOrd="0" destOrd="0" presId="urn:microsoft.com/office/officeart/2005/8/layout/vList3#3"/>
    <dgm:cxn modelId="{2EAFA5B2-2D9D-4C84-A8A9-263F0D52E5F1}" type="presParOf" srcId="{2E55C7B4-E2E8-4C98-9C65-614B27B4DF18}" destId="{395EE43D-BC64-49F8-96BC-96F450AD266B}" srcOrd="1" destOrd="0" presId="urn:microsoft.com/office/officeart/2005/8/layout/vList3#3"/>
    <dgm:cxn modelId="{631A1C0A-98EC-4C0F-8B0A-E6D372451C92}" type="presParOf" srcId="{C296229D-531E-4064-BCD7-88F6FF9EF77F}" destId="{8E068C8D-10DD-434E-AD9E-7A844A5DBD7D}" srcOrd="7" destOrd="0" presId="urn:microsoft.com/office/officeart/2005/8/layout/vList3#3"/>
    <dgm:cxn modelId="{B9CCC7C2-3FD1-4564-B311-612B0599F55C}" type="presParOf" srcId="{C296229D-531E-4064-BCD7-88F6FF9EF77F}" destId="{53FF955D-0F5E-4113-9707-DA8CD774E188}" srcOrd="8" destOrd="0" presId="urn:microsoft.com/office/officeart/2005/8/layout/vList3#3"/>
    <dgm:cxn modelId="{C49B1CA5-21A3-41C5-9F2D-D651D56E7EA9}" type="presParOf" srcId="{53FF955D-0F5E-4113-9707-DA8CD774E188}" destId="{7C6E0E47-5CBF-437F-9DC9-ACDE83E465D3}" srcOrd="0" destOrd="0" presId="urn:microsoft.com/office/officeart/2005/8/layout/vList3#3"/>
    <dgm:cxn modelId="{61687519-0DB8-4042-8207-406B6075C493}" type="presParOf" srcId="{53FF955D-0F5E-4113-9707-DA8CD774E188}" destId="{D142D2F3-15CC-412B-9E39-0E4851211537}" srcOrd="1" destOrd="0" presId="urn:microsoft.com/office/officeart/2005/8/layout/vList3#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39ADA-C9C8-46A6-AD93-E5DE8207E5B4}">
      <dsp:nvSpPr>
        <dsp:cNvPr id="0" name=""/>
        <dsp:cNvSpPr/>
      </dsp:nvSpPr>
      <dsp:spPr>
        <a:xfrm rot="10800000">
          <a:off x="672841" y="456"/>
          <a:ext cx="1894314" cy="782806"/>
        </a:xfrm>
        <a:prstGeom prst="homePlat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196" tIns="57150" rIns="106680" bIns="57150" numCol="1" spcCol="1270" anchor="ctr" anchorCtr="0">
          <a:noAutofit/>
        </a:bodyPr>
        <a:lstStyle/>
        <a:p>
          <a:pPr lvl="0" algn="ctr" defTabSz="666750">
            <a:lnSpc>
              <a:spcPct val="90000"/>
            </a:lnSpc>
            <a:spcBef>
              <a:spcPct val="0"/>
            </a:spcBef>
            <a:spcAft>
              <a:spcPct val="35000"/>
            </a:spcAft>
          </a:pPr>
          <a:r>
            <a:rPr lang="hu-HU" sz="1500" kern="1200" dirty="0" smtClean="0"/>
            <a:t>Munkaerő-piaci integráció elősegítése</a:t>
          </a:r>
          <a:endParaRPr lang="hu-HU" sz="1500" kern="1200" dirty="0"/>
        </a:p>
      </dsp:txBody>
      <dsp:txXfrm rot="10800000">
        <a:off x="868542" y="456"/>
        <a:ext cx="1698613" cy="782806"/>
      </dsp:txXfrm>
    </dsp:sp>
    <dsp:sp modelId="{63B13A79-ED45-4CFA-8424-AA1D8C7F1FB0}">
      <dsp:nvSpPr>
        <dsp:cNvPr id="0" name=""/>
        <dsp:cNvSpPr/>
      </dsp:nvSpPr>
      <dsp:spPr>
        <a:xfrm>
          <a:off x="281437" y="0"/>
          <a:ext cx="782806" cy="782806"/>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C4B091-4410-47B7-AE0C-EAD8BD8BCC4C}">
      <dsp:nvSpPr>
        <dsp:cNvPr id="0" name=""/>
        <dsp:cNvSpPr/>
      </dsp:nvSpPr>
      <dsp:spPr>
        <a:xfrm rot="10800000">
          <a:off x="672841" y="1016936"/>
          <a:ext cx="1894314" cy="782806"/>
        </a:xfrm>
        <a:prstGeom prst="homePlat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5196"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Roma népességet célzó szakpolitikák, beavatkozások</a:t>
          </a:r>
          <a:endParaRPr lang="hu-HU" sz="1200" kern="1200" dirty="0"/>
        </a:p>
      </dsp:txBody>
      <dsp:txXfrm rot="10800000">
        <a:off x="868542" y="1016936"/>
        <a:ext cx="1698613" cy="782806"/>
      </dsp:txXfrm>
    </dsp:sp>
    <dsp:sp modelId="{89BD127B-2DAD-45DC-9B02-1296234ADC63}">
      <dsp:nvSpPr>
        <dsp:cNvPr id="0" name=""/>
        <dsp:cNvSpPr/>
      </dsp:nvSpPr>
      <dsp:spPr>
        <a:xfrm>
          <a:off x="281437" y="1016936"/>
          <a:ext cx="782806" cy="782806"/>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39ADA-C9C8-46A6-AD93-E5DE8207E5B4}">
      <dsp:nvSpPr>
        <dsp:cNvPr id="0" name=""/>
        <dsp:cNvSpPr/>
      </dsp:nvSpPr>
      <dsp:spPr>
        <a:xfrm rot="10800000">
          <a:off x="698453" y="1127"/>
          <a:ext cx="2038416" cy="740069"/>
        </a:xfrm>
        <a:prstGeom prst="homePlat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350" tIns="49530" rIns="92456" bIns="49530" numCol="1" spcCol="1270" anchor="ctr" anchorCtr="0">
          <a:noAutofit/>
        </a:bodyPr>
        <a:lstStyle/>
        <a:p>
          <a:pPr lvl="0" algn="ctr" defTabSz="577850">
            <a:lnSpc>
              <a:spcPct val="90000"/>
            </a:lnSpc>
            <a:spcBef>
              <a:spcPct val="0"/>
            </a:spcBef>
            <a:spcAft>
              <a:spcPct val="35000"/>
            </a:spcAft>
          </a:pPr>
          <a:r>
            <a:rPr lang="hu-HU" sz="1300" kern="1200" dirty="0" smtClean="0"/>
            <a:t>Gyermekek szegénységének csökkentése</a:t>
          </a:r>
          <a:endParaRPr lang="hu-HU" sz="1300" kern="1200" dirty="0"/>
        </a:p>
      </dsp:txBody>
      <dsp:txXfrm rot="10800000">
        <a:off x="883470" y="1127"/>
        <a:ext cx="1853399" cy="740069"/>
      </dsp:txXfrm>
    </dsp:sp>
    <dsp:sp modelId="{63B13A79-ED45-4CFA-8424-AA1D8C7F1FB0}">
      <dsp:nvSpPr>
        <dsp:cNvPr id="0" name=""/>
        <dsp:cNvSpPr/>
      </dsp:nvSpPr>
      <dsp:spPr>
        <a:xfrm>
          <a:off x="328418" y="1127"/>
          <a:ext cx="740069" cy="740069"/>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C4B091-4410-47B7-AE0C-EAD8BD8BCC4C}">
      <dsp:nvSpPr>
        <dsp:cNvPr id="0" name=""/>
        <dsp:cNvSpPr/>
      </dsp:nvSpPr>
      <dsp:spPr>
        <a:xfrm rot="10800000">
          <a:off x="698453" y="962113"/>
          <a:ext cx="2038416" cy="740069"/>
        </a:xfrm>
        <a:prstGeom prst="homePlat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350" tIns="49530" rIns="92456" bIns="49530" numCol="1" spcCol="1270" anchor="ctr" anchorCtr="0">
          <a:noAutofit/>
        </a:bodyPr>
        <a:lstStyle/>
        <a:p>
          <a:pPr lvl="0" algn="ctr" defTabSz="577850">
            <a:lnSpc>
              <a:spcPct val="90000"/>
            </a:lnSpc>
            <a:spcBef>
              <a:spcPct val="0"/>
            </a:spcBef>
            <a:spcAft>
              <a:spcPct val="35000"/>
            </a:spcAft>
          </a:pPr>
          <a:r>
            <a:rPr lang="hu-HU" sz="1300" kern="1200" dirty="0" smtClean="0"/>
            <a:t>Gyerekek oktatáshoz való hozzáférésének javítása</a:t>
          </a:r>
          <a:endParaRPr lang="hu-HU" sz="1300" kern="1200" dirty="0"/>
        </a:p>
      </dsp:txBody>
      <dsp:txXfrm rot="10800000">
        <a:off x="883470" y="962113"/>
        <a:ext cx="1853399" cy="740069"/>
      </dsp:txXfrm>
    </dsp:sp>
    <dsp:sp modelId="{89BD127B-2DAD-45DC-9B02-1296234ADC63}">
      <dsp:nvSpPr>
        <dsp:cNvPr id="0" name=""/>
        <dsp:cNvSpPr/>
      </dsp:nvSpPr>
      <dsp:spPr>
        <a:xfrm>
          <a:off x="328418" y="962113"/>
          <a:ext cx="740069" cy="740069"/>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42D2F3-15CC-412B-9E39-0E4851211537}">
      <dsp:nvSpPr>
        <dsp:cNvPr id="0" name=""/>
        <dsp:cNvSpPr/>
      </dsp:nvSpPr>
      <dsp:spPr>
        <a:xfrm rot="10800000">
          <a:off x="691094" y="1924001"/>
          <a:ext cx="2038416" cy="740069"/>
        </a:xfrm>
        <a:prstGeom prst="homePlat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350" tIns="49530" rIns="92456" bIns="49530" numCol="1" spcCol="1270" anchor="ctr" anchorCtr="0">
          <a:noAutofit/>
        </a:bodyPr>
        <a:lstStyle/>
        <a:p>
          <a:pPr lvl="0" algn="ctr" defTabSz="577850">
            <a:lnSpc>
              <a:spcPct val="90000"/>
            </a:lnSpc>
            <a:spcBef>
              <a:spcPct val="0"/>
            </a:spcBef>
            <a:spcAft>
              <a:spcPct val="35000"/>
            </a:spcAft>
          </a:pPr>
          <a:r>
            <a:rPr lang="hu-HU" sz="1300" kern="1200" dirty="0" smtClean="0"/>
            <a:t>Végzettség nélküli iskolaelhagyás csökkentése</a:t>
          </a:r>
          <a:endParaRPr lang="hu-HU" sz="1300" kern="1200" dirty="0"/>
        </a:p>
      </dsp:txBody>
      <dsp:txXfrm rot="10800000">
        <a:off x="876111" y="1924001"/>
        <a:ext cx="1853399" cy="740069"/>
      </dsp:txXfrm>
    </dsp:sp>
    <dsp:sp modelId="{7C6E0E47-5CBF-437F-9DC9-ACDE83E465D3}">
      <dsp:nvSpPr>
        <dsp:cNvPr id="0" name=""/>
        <dsp:cNvSpPr/>
      </dsp:nvSpPr>
      <dsp:spPr>
        <a:xfrm>
          <a:off x="328418" y="1923099"/>
          <a:ext cx="740069" cy="740069"/>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39ADA-C9C8-46A6-AD93-E5DE8207E5B4}">
      <dsp:nvSpPr>
        <dsp:cNvPr id="0" name=""/>
        <dsp:cNvSpPr/>
      </dsp:nvSpPr>
      <dsp:spPr>
        <a:xfrm rot="10800000">
          <a:off x="805733" y="1638"/>
          <a:ext cx="2633692" cy="569438"/>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107"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Lakhatás javítása</a:t>
          </a:r>
          <a:endParaRPr lang="hu-HU" sz="1200" kern="1200" dirty="0"/>
        </a:p>
      </dsp:txBody>
      <dsp:txXfrm rot="10800000">
        <a:off x="948092" y="1638"/>
        <a:ext cx="2491333" cy="569438"/>
      </dsp:txXfrm>
    </dsp:sp>
    <dsp:sp modelId="{63B13A79-ED45-4CFA-8424-AA1D8C7F1FB0}">
      <dsp:nvSpPr>
        <dsp:cNvPr id="0" name=""/>
        <dsp:cNvSpPr/>
      </dsp:nvSpPr>
      <dsp:spPr>
        <a:xfrm>
          <a:off x="521013" y="1638"/>
          <a:ext cx="569438" cy="569438"/>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C4B091-4410-47B7-AE0C-EAD8BD8BCC4C}">
      <dsp:nvSpPr>
        <dsp:cNvPr id="0" name=""/>
        <dsp:cNvSpPr/>
      </dsp:nvSpPr>
      <dsp:spPr>
        <a:xfrm rot="10800000">
          <a:off x="805733" y="741058"/>
          <a:ext cx="2633692" cy="569438"/>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107"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Települési, térségi szegregáció csökkentése</a:t>
          </a:r>
          <a:endParaRPr lang="hu-HU" sz="1200" kern="1200" dirty="0"/>
        </a:p>
      </dsp:txBody>
      <dsp:txXfrm rot="10800000">
        <a:off x="948092" y="741058"/>
        <a:ext cx="2491333" cy="569438"/>
      </dsp:txXfrm>
    </dsp:sp>
    <dsp:sp modelId="{89BD127B-2DAD-45DC-9B02-1296234ADC63}">
      <dsp:nvSpPr>
        <dsp:cNvPr id="0" name=""/>
        <dsp:cNvSpPr/>
      </dsp:nvSpPr>
      <dsp:spPr>
        <a:xfrm>
          <a:off x="521013" y="741058"/>
          <a:ext cx="569438" cy="569438"/>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A4535A-13F4-4B6E-88B8-2DE69CC8733F}">
      <dsp:nvSpPr>
        <dsp:cNvPr id="0" name=""/>
        <dsp:cNvSpPr/>
      </dsp:nvSpPr>
      <dsp:spPr>
        <a:xfrm rot="10800000">
          <a:off x="805733" y="1480479"/>
          <a:ext cx="2633692" cy="569438"/>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107"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Egészségi állapot javítása</a:t>
          </a:r>
          <a:endParaRPr lang="hu-HU" sz="1200" kern="1200" dirty="0"/>
        </a:p>
      </dsp:txBody>
      <dsp:txXfrm rot="10800000">
        <a:off x="948092" y="1480479"/>
        <a:ext cx="2491333" cy="569438"/>
      </dsp:txXfrm>
    </dsp:sp>
    <dsp:sp modelId="{ED14EA5B-96E8-4F30-989C-C868AB212A33}">
      <dsp:nvSpPr>
        <dsp:cNvPr id="0" name=""/>
        <dsp:cNvSpPr/>
      </dsp:nvSpPr>
      <dsp:spPr>
        <a:xfrm>
          <a:off x="521013" y="1480479"/>
          <a:ext cx="569438" cy="569438"/>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5EE43D-BC64-49F8-96BC-96F450AD266B}">
      <dsp:nvSpPr>
        <dsp:cNvPr id="0" name=""/>
        <dsp:cNvSpPr/>
      </dsp:nvSpPr>
      <dsp:spPr>
        <a:xfrm rot="10800000">
          <a:off x="805733" y="2219900"/>
          <a:ext cx="2633692" cy="569438"/>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107"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Társadalmi együttélés, bizalom erősítése. Diszkrimináció csökkentése</a:t>
          </a:r>
          <a:endParaRPr lang="hu-HU" sz="1200" kern="1200" dirty="0"/>
        </a:p>
      </dsp:txBody>
      <dsp:txXfrm rot="10800000">
        <a:off x="948092" y="2219900"/>
        <a:ext cx="2491333" cy="569438"/>
      </dsp:txXfrm>
    </dsp:sp>
    <dsp:sp modelId="{79E7C610-8328-484D-B662-2DC69CAD52DA}">
      <dsp:nvSpPr>
        <dsp:cNvPr id="0" name=""/>
        <dsp:cNvSpPr/>
      </dsp:nvSpPr>
      <dsp:spPr>
        <a:xfrm>
          <a:off x="521013" y="2219900"/>
          <a:ext cx="569438" cy="569438"/>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42D2F3-15CC-412B-9E39-0E4851211537}">
      <dsp:nvSpPr>
        <dsp:cNvPr id="0" name=""/>
        <dsp:cNvSpPr/>
      </dsp:nvSpPr>
      <dsp:spPr>
        <a:xfrm rot="10800000">
          <a:off x="805733" y="2959320"/>
          <a:ext cx="2633692" cy="569438"/>
        </a:xfrm>
        <a:prstGeom prst="homePlat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107" tIns="45720" rIns="85344" bIns="45720" numCol="1" spcCol="1270" anchor="ctr" anchorCtr="0">
          <a:noAutofit/>
        </a:bodyPr>
        <a:lstStyle/>
        <a:p>
          <a:pPr lvl="0" algn="ctr" defTabSz="533400">
            <a:lnSpc>
              <a:spcPct val="90000"/>
            </a:lnSpc>
            <a:spcBef>
              <a:spcPct val="0"/>
            </a:spcBef>
            <a:spcAft>
              <a:spcPct val="35000"/>
            </a:spcAft>
          </a:pPr>
          <a:r>
            <a:rPr lang="hu-HU" sz="1200" kern="1200" dirty="0" smtClean="0"/>
            <a:t>Érintettek bevonása a programok tervezésébe, végrehajtásába, értékelésébe</a:t>
          </a:r>
          <a:endParaRPr lang="hu-HU" sz="1200" kern="1200" dirty="0"/>
        </a:p>
      </dsp:txBody>
      <dsp:txXfrm rot="10800000">
        <a:off x="948092" y="2959320"/>
        <a:ext cx="2491333" cy="569438"/>
      </dsp:txXfrm>
    </dsp:sp>
    <dsp:sp modelId="{7C6E0E47-5CBF-437F-9DC9-ACDE83E465D3}">
      <dsp:nvSpPr>
        <dsp:cNvPr id="0" name=""/>
        <dsp:cNvSpPr/>
      </dsp:nvSpPr>
      <dsp:spPr>
        <a:xfrm>
          <a:off x="521013" y="2959320"/>
          <a:ext cx="569438" cy="569438"/>
        </a:xfrm>
        <a:prstGeom prst="ellipse">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E2604F49-6BEC-4EB7-9E5B-A55CB5C706A5}" type="datetimeFigureOut">
              <a:rPr lang="hu-HU" smtClean="0"/>
              <a:t>2016.09.22.</a:t>
            </a:fld>
            <a:endParaRPr lang="hu-HU"/>
          </a:p>
        </p:txBody>
      </p:sp>
      <p:sp>
        <p:nvSpPr>
          <p:cNvPr id="4" name="Élőláb helye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C3872D4A-B26E-4F1B-B570-3EBF7A10DBEB}" type="slidenum">
              <a:rPr lang="hu-HU" smtClean="0"/>
              <a:t>‹#›</a:t>
            </a:fld>
            <a:endParaRPr lang="hu-HU"/>
          </a:p>
        </p:txBody>
      </p:sp>
    </p:spTree>
    <p:extLst>
      <p:ext uri="{BB962C8B-B14F-4D97-AF65-F5344CB8AC3E}">
        <p14:creationId xmlns:p14="http://schemas.microsoft.com/office/powerpoint/2010/main" val="347123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49689" y="1"/>
            <a:ext cx="2946400" cy="496889"/>
          </a:xfrm>
          <a:prstGeom prst="rect">
            <a:avLst/>
          </a:prstGeom>
        </p:spPr>
        <p:txBody>
          <a:bodyPr vert="horz" lIns="91440" tIns="45720" rIns="91440" bIns="45720" rtlCol="0"/>
          <a:lstStyle>
            <a:lvl1pPr algn="r">
              <a:defRPr sz="1200"/>
            </a:lvl1pPr>
          </a:lstStyle>
          <a:p>
            <a:fld id="{A10B1890-E964-4731-A5E7-F722B9A9C891}" type="datetimeFigureOut">
              <a:rPr lang="hu-HU" smtClean="0"/>
              <a:pPr/>
              <a:t>2016.09.22.</a:t>
            </a:fld>
            <a:endParaRPr lang="hu-HU"/>
          </a:p>
        </p:txBody>
      </p:sp>
      <p:sp>
        <p:nvSpPr>
          <p:cNvPr id="4" name="Diakép hely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451" y="4714876"/>
            <a:ext cx="5438775" cy="4467225"/>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9428164"/>
            <a:ext cx="2946400" cy="4968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49689" y="9428164"/>
            <a:ext cx="2946400" cy="496887"/>
          </a:xfrm>
          <a:prstGeom prst="rect">
            <a:avLst/>
          </a:prstGeom>
        </p:spPr>
        <p:txBody>
          <a:bodyPr vert="horz" lIns="91440" tIns="45720" rIns="91440" bIns="45720" rtlCol="0" anchor="b"/>
          <a:lstStyle>
            <a:lvl1pPr algn="r">
              <a:defRPr sz="1200"/>
            </a:lvl1pPr>
          </a:lstStyle>
          <a:p>
            <a:fld id="{44588BAE-1775-4B35-865E-54D077FEAFD3}" type="slidenum">
              <a:rPr lang="hu-HU" smtClean="0"/>
              <a:pPr/>
              <a:t>‹#›</a:t>
            </a:fld>
            <a:endParaRPr lang="hu-HU"/>
          </a:p>
        </p:txBody>
      </p:sp>
    </p:spTree>
    <p:extLst>
      <p:ext uri="{BB962C8B-B14F-4D97-AF65-F5344CB8AC3E}">
        <p14:creationId xmlns:p14="http://schemas.microsoft.com/office/powerpoint/2010/main" val="121930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4588BAE-1775-4B35-865E-54D077FEAFD3}" type="slidenum">
              <a:rPr lang="hu-HU" smtClean="0"/>
              <a:pPr/>
              <a:t>6</a:t>
            </a:fld>
            <a:endParaRPr lang="hu-HU"/>
          </a:p>
        </p:txBody>
      </p:sp>
    </p:spTree>
    <p:extLst>
      <p:ext uri="{BB962C8B-B14F-4D97-AF65-F5344CB8AC3E}">
        <p14:creationId xmlns:p14="http://schemas.microsoft.com/office/powerpoint/2010/main" val="90458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37"/>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CAC4AFED-5E76-455F-8873-7CBC23046CE3}"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746658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B8F80222-9467-495F-9A62-A58A66856F4B}"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56042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9"/>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16FEC9BE-CFC0-441D-AEC3-7ED2E9A708B8}"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28149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2F40AAC-0CE6-45F8-9868-F8B1EAA76C65}"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11339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12"/>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C2A692CA-E219-4618-8266-CA5292FAD5AF}"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53619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C4A6A19F-56AF-4861-9475-D0B0D9E1F128}" type="datetime1">
              <a:rPr lang="hu-HU" smtClean="0">
                <a:solidFill>
                  <a:prstClr val="black">
                    <a:tint val="75000"/>
                  </a:prstClr>
                </a:solidFill>
              </a:rPr>
              <a:pPr/>
              <a:t>2016.09.22.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1103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98CFF6E-19EA-440B-A685-D9F076B5EFEF}" type="datetime1">
              <a:rPr lang="hu-HU" smtClean="0">
                <a:solidFill>
                  <a:prstClr val="black">
                    <a:tint val="75000"/>
                  </a:prstClr>
                </a:solidFill>
              </a:rPr>
              <a:pPr/>
              <a:t>2016.09.22.</a:t>
            </a:fld>
            <a:endParaRPr lang="hu-HU">
              <a:solidFill>
                <a:prstClr val="black">
                  <a:tint val="75000"/>
                </a:prstClr>
              </a:solidFill>
            </a:endParaRPr>
          </a:p>
        </p:txBody>
      </p:sp>
      <p:sp>
        <p:nvSpPr>
          <p:cNvPr id="8" name="Élőláb helye 7"/>
          <p:cNvSpPr>
            <a:spLocks noGrp="1"/>
          </p:cNvSpPr>
          <p:nvPr>
            <p:ph type="ftr" sz="quarter" idx="11"/>
          </p:nvPr>
        </p:nvSpPr>
        <p:spPr/>
        <p:txBody>
          <a:bodyPr/>
          <a:lstStyle/>
          <a:p>
            <a:endParaRPr lang="hu-HU">
              <a:solidFill>
                <a:prstClr val="black">
                  <a:tint val="75000"/>
                </a:prstClr>
              </a:solidFill>
            </a:endParaRPr>
          </a:p>
        </p:txBody>
      </p:sp>
      <p:sp>
        <p:nvSpPr>
          <p:cNvPr id="9" name="Dia számának helye 8"/>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87688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C0E066F9-E6C9-4C64-BD2C-2180B21DF954}" type="datetime1">
              <a:rPr lang="hu-HU" smtClean="0">
                <a:solidFill>
                  <a:prstClr val="black">
                    <a:tint val="75000"/>
                  </a:prstClr>
                </a:solidFill>
              </a:rPr>
              <a:pPr/>
              <a:t>2016.09.22.</a:t>
            </a:fld>
            <a:endParaRPr lang="hu-HU">
              <a:solidFill>
                <a:prstClr val="black">
                  <a:tint val="75000"/>
                </a:prstClr>
              </a:solidFill>
            </a:endParaRPr>
          </a:p>
        </p:txBody>
      </p:sp>
      <p:sp>
        <p:nvSpPr>
          <p:cNvPr id="4" name="Élőláb helye 3"/>
          <p:cNvSpPr>
            <a:spLocks noGrp="1"/>
          </p:cNvSpPr>
          <p:nvPr>
            <p:ph type="ftr" sz="quarter" idx="11"/>
          </p:nvPr>
        </p:nvSpPr>
        <p:spPr/>
        <p:txBody>
          <a:bodyPr/>
          <a:lstStyle/>
          <a:p>
            <a:endParaRPr lang="hu-HU">
              <a:solidFill>
                <a:prstClr val="black">
                  <a:tint val="75000"/>
                </a:prstClr>
              </a:solidFill>
            </a:endParaRPr>
          </a:p>
        </p:txBody>
      </p:sp>
      <p:sp>
        <p:nvSpPr>
          <p:cNvPr id="5" name="Dia számának helye 4"/>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31576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C1B2EC9-7421-4B93-ACFC-AEE5BCD7CA74}" type="datetime1">
              <a:rPr lang="hu-HU" smtClean="0">
                <a:solidFill>
                  <a:prstClr val="black">
                    <a:tint val="75000"/>
                  </a:prstClr>
                </a:solidFill>
              </a:rPr>
              <a:pPr/>
              <a:t>2016.09.22.</a:t>
            </a:fld>
            <a:endParaRPr lang="hu-HU">
              <a:solidFill>
                <a:prstClr val="black">
                  <a:tint val="75000"/>
                </a:prstClr>
              </a:solidFill>
            </a:endParaRPr>
          </a:p>
        </p:txBody>
      </p:sp>
      <p:sp>
        <p:nvSpPr>
          <p:cNvPr id="3" name="Élőláb helye 2"/>
          <p:cNvSpPr>
            <a:spLocks noGrp="1"/>
          </p:cNvSpPr>
          <p:nvPr>
            <p:ph type="ftr" sz="quarter" idx="11"/>
          </p:nvPr>
        </p:nvSpPr>
        <p:spPr/>
        <p:txBody>
          <a:bodyPr/>
          <a:lstStyle/>
          <a:p>
            <a:endParaRPr lang="hu-HU">
              <a:solidFill>
                <a:prstClr val="black">
                  <a:tint val="75000"/>
                </a:prstClr>
              </a:solidFill>
            </a:endParaRPr>
          </a:p>
        </p:txBody>
      </p:sp>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53799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8CD7379-A8B3-4C1F-BDA3-0F95D3514CB7}" type="datetime1">
              <a:rPr lang="hu-HU" smtClean="0">
                <a:solidFill>
                  <a:prstClr val="black">
                    <a:tint val="75000"/>
                  </a:prstClr>
                </a:solidFill>
              </a:rPr>
              <a:pPr/>
              <a:t>2016.09.22.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82859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FE863756-1A6D-4F82-9B07-54852690A47E}" type="datetime1">
              <a:rPr lang="hu-HU" smtClean="0">
                <a:solidFill>
                  <a:prstClr val="black">
                    <a:tint val="75000"/>
                  </a:prstClr>
                </a:solidFill>
              </a:rPr>
              <a:pPr/>
              <a:t>2016.09.22.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21307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E8452-09C0-436E-8B49-9D8A43285967}" type="datetime1">
              <a:rPr lang="hu-HU" smtClean="0">
                <a:solidFill>
                  <a:prstClr val="black">
                    <a:tint val="75000"/>
                  </a:prstClr>
                </a:solidFill>
              </a:rPr>
              <a:pPr/>
              <a:t>2016.09.22.</a:t>
            </a:fld>
            <a:endParaRPr lang="hu-HU">
              <a:solidFill>
                <a:prstClr val="black">
                  <a:tint val="75000"/>
                </a:prstClr>
              </a:solidFill>
            </a:endParaRPr>
          </a:p>
        </p:txBody>
      </p:sp>
      <p:sp>
        <p:nvSpPr>
          <p:cNvPr id="5" name="Élőláb helye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solidFill>
                <a:prstClr val="black">
                  <a:tint val="75000"/>
                </a:prstClr>
              </a:solidFill>
            </a:endParaRPr>
          </a:p>
        </p:txBody>
      </p:sp>
      <p:sp>
        <p:nvSpPr>
          <p:cNvPr id="6" name="Dia számának helye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46489705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zövegdoboz 9"/>
          <p:cNvSpPr txBox="1"/>
          <p:nvPr/>
        </p:nvSpPr>
        <p:spPr>
          <a:xfrm>
            <a:off x="2195736" y="1700808"/>
            <a:ext cx="5688632" cy="646331"/>
          </a:xfrm>
          <a:prstGeom prst="rect">
            <a:avLst/>
          </a:prstGeom>
          <a:noFill/>
        </p:spPr>
        <p:txBody>
          <a:bodyPr wrap="square" rtlCol="0">
            <a:spAutoFit/>
          </a:bodyPr>
          <a:lstStyle/>
          <a:p>
            <a:r>
              <a:rPr lang="hu-HU" sz="3600" b="1" dirty="0" smtClean="0">
                <a:solidFill>
                  <a:schemeClr val="tx2">
                    <a:lumMod val="75000"/>
                  </a:schemeClr>
                </a:solidFill>
              </a:rPr>
              <a:t>Felzárkózási fejlesztések</a:t>
            </a:r>
            <a:endParaRPr lang="hu-HU" sz="3600" b="1" dirty="0">
              <a:solidFill>
                <a:schemeClr val="tx2">
                  <a:lumMod val="75000"/>
                </a:schemeClr>
              </a:solidFill>
            </a:endParaRPr>
          </a:p>
        </p:txBody>
      </p:sp>
      <p:sp>
        <p:nvSpPr>
          <p:cNvPr id="11" name="Dia számának helye 10"/>
          <p:cNvSpPr>
            <a:spLocks noGrp="1"/>
          </p:cNvSpPr>
          <p:nvPr>
            <p:ph type="sldNum" sz="quarter" idx="12"/>
          </p:nvPr>
        </p:nvSpPr>
        <p:spPr/>
        <p:txBody>
          <a:bodyPr/>
          <a:lstStyle/>
          <a:p>
            <a:fld id="{B1070D98-B0FD-46F0-8605-3A68969A2E4F}" type="slidenum">
              <a:rPr lang="hu-HU" smtClean="0"/>
              <a:pPr/>
              <a:t>1</a:t>
            </a:fld>
            <a:endParaRPr lang="hu-HU"/>
          </a:p>
        </p:txBody>
      </p:sp>
      <p:sp>
        <p:nvSpPr>
          <p:cNvPr id="7" name="Szövegdoboz 6"/>
          <p:cNvSpPr txBox="1"/>
          <p:nvPr/>
        </p:nvSpPr>
        <p:spPr>
          <a:xfrm>
            <a:off x="6516216" y="46366"/>
            <a:ext cx="2592288"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hu-HU" sz="3600" b="1" dirty="0" smtClean="0">
                <a:solidFill>
                  <a:schemeClr val="bg1"/>
                </a:solidFill>
              </a:rPr>
              <a:t>2014-2020</a:t>
            </a:r>
            <a:endParaRPr lang="hu-HU" sz="3600" b="1" dirty="0">
              <a:solidFill>
                <a:schemeClr val="bg1"/>
              </a:solidFill>
            </a:endParaRPr>
          </a:p>
        </p:txBody>
      </p:sp>
      <p:sp>
        <p:nvSpPr>
          <p:cNvPr id="2" name="Szövegdoboz 1"/>
          <p:cNvSpPr txBox="1"/>
          <p:nvPr/>
        </p:nvSpPr>
        <p:spPr>
          <a:xfrm>
            <a:off x="1979712" y="3140968"/>
            <a:ext cx="5621694" cy="2614562"/>
          </a:xfrm>
          <a:prstGeom prst="rect">
            <a:avLst/>
          </a:prstGeom>
          <a:noFill/>
        </p:spPr>
        <p:txBody>
          <a:bodyPr wrap="square" rtlCol="0">
            <a:spAutoFit/>
          </a:bodyPr>
          <a:lstStyle/>
          <a:p>
            <a:pPr algn="ctr">
              <a:lnSpc>
                <a:spcPct val="115000"/>
              </a:lnSpc>
            </a:pPr>
            <a:r>
              <a:rPr lang="hu-HU" b="1" cap="all" dirty="0" smtClean="0">
                <a:solidFill>
                  <a:schemeClr val="tx2"/>
                </a:solidFill>
                <a:latin typeface="Trajan Pro"/>
                <a:ea typeface="Times New Roman"/>
                <a:cs typeface="Times New Roman"/>
              </a:rPr>
              <a:t>Véghelyi </a:t>
            </a:r>
            <a:r>
              <a:rPr lang="hu-HU" b="1" cap="all" dirty="0" err="1" smtClean="0">
                <a:solidFill>
                  <a:schemeClr val="tx2"/>
                </a:solidFill>
                <a:latin typeface="Trajan Pro"/>
                <a:ea typeface="Times New Roman"/>
                <a:cs typeface="Times New Roman"/>
              </a:rPr>
              <a:t>balázs</a:t>
            </a:r>
            <a:endParaRPr lang="hu-HU" b="1" cap="all" dirty="0">
              <a:solidFill>
                <a:schemeClr val="tx2"/>
              </a:solidFill>
              <a:latin typeface="Trajan Pro"/>
              <a:ea typeface="Times New Roman"/>
              <a:cs typeface="Times New Roman"/>
            </a:endParaRPr>
          </a:p>
          <a:p>
            <a:pPr algn="ctr">
              <a:lnSpc>
                <a:spcPct val="115000"/>
              </a:lnSpc>
            </a:pPr>
            <a:r>
              <a:rPr lang="hu-HU" sz="1600" dirty="0">
                <a:solidFill>
                  <a:schemeClr val="tx2"/>
                </a:solidFill>
                <a:latin typeface="Trajan Pro"/>
                <a:ea typeface="Times New Roman"/>
                <a:cs typeface="Times New Roman"/>
              </a:rPr>
              <a:t>s</a:t>
            </a:r>
            <a:r>
              <a:rPr lang="hu-HU" sz="1600" dirty="0" smtClean="0">
                <a:solidFill>
                  <a:schemeClr val="tx2"/>
                </a:solidFill>
                <a:latin typeface="Trajan Pro"/>
                <a:ea typeface="Times New Roman"/>
                <a:cs typeface="Times New Roman"/>
              </a:rPr>
              <a:t>zakmai tanácsadó</a:t>
            </a:r>
          </a:p>
          <a:p>
            <a:pPr algn="ctr">
              <a:lnSpc>
                <a:spcPct val="115000"/>
              </a:lnSpc>
            </a:pPr>
            <a:endParaRPr lang="hu-HU" dirty="0" smtClean="0">
              <a:solidFill>
                <a:srgbClr val="808080"/>
              </a:solidFill>
              <a:latin typeface="Trajan Pro"/>
              <a:ea typeface="Times New Roman"/>
              <a:cs typeface="Times New Roman"/>
            </a:endParaRPr>
          </a:p>
          <a:p>
            <a:pPr algn="ctr">
              <a:lnSpc>
                <a:spcPct val="115000"/>
              </a:lnSpc>
            </a:pPr>
            <a:r>
              <a:rPr lang="hu-HU" sz="1400" dirty="0" smtClean="0">
                <a:latin typeface="Trajan Pro"/>
                <a:ea typeface="Times New Roman"/>
                <a:cs typeface="Times New Roman"/>
              </a:rPr>
              <a:t>EMBERI ERŐFORRÁSOK</a:t>
            </a:r>
            <a:r>
              <a:rPr lang="hu-HU" sz="1400" dirty="0" smtClean="0">
                <a:ea typeface="Times New Roman"/>
                <a:cs typeface="Times New Roman"/>
              </a:rPr>
              <a:t> </a:t>
            </a:r>
            <a:r>
              <a:rPr lang="hu-HU" sz="1400" dirty="0" smtClean="0">
                <a:latin typeface="Trajan Pro"/>
                <a:ea typeface="Times New Roman"/>
                <a:cs typeface="Times New Roman"/>
              </a:rPr>
              <a:t>MINISZTÉRIUMA</a:t>
            </a:r>
            <a:endParaRPr lang="hu-HU" sz="1400" dirty="0">
              <a:latin typeface="Trajan Pro"/>
              <a:ea typeface="Times New Roman"/>
              <a:cs typeface="Times New Roman"/>
            </a:endParaRPr>
          </a:p>
          <a:p>
            <a:pPr algn="ctr"/>
            <a:endParaRPr lang="hu-HU" sz="1400" cap="all" dirty="0" smtClean="0">
              <a:latin typeface="Trajan Pro"/>
              <a:ea typeface="Times New Roman"/>
              <a:cs typeface="Times New Roman"/>
            </a:endParaRPr>
          </a:p>
          <a:p>
            <a:pPr algn="ctr"/>
            <a:r>
              <a:rPr lang="hu-HU" sz="1400" cap="all" dirty="0" smtClean="0">
                <a:latin typeface="Trajan Pro"/>
                <a:ea typeface="Times New Roman"/>
                <a:cs typeface="Times New Roman"/>
              </a:rPr>
              <a:t>társadalmi </a:t>
            </a:r>
            <a:r>
              <a:rPr lang="hu-HU" sz="1400" cap="all" dirty="0">
                <a:latin typeface="Trajan Pro"/>
                <a:ea typeface="Times New Roman"/>
                <a:cs typeface="Times New Roman"/>
              </a:rPr>
              <a:t>FELZÁRKÓZÁSÉRT Felelős helyettes </a:t>
            </a:r>
            <a:r>
              <a:rPr lang="hu-HU" sz="1400" cap="all" dirty="0" smtClean="0">
                <a:latin typeface="Trajan Pro"/>
                <a:ea typeface="Times New Roman"/>
                <a:cs typeface="Times New Roman"/>
              </a:rPr>
              <a:t>Államtitkárság</a:t>
            </a:r>
          </a:p>
          <a:p>
            <a:pPr algn="ctr"/>
            <a:endParaRPr lang="hu-HU" sz="1400" cap="all" dirty="0" smtClean="0">
              <a:latin typeface="Trajan Pro"/>
              <a:ea typeface="Times New Roman"/>
              <a:cs typeface="Times New Roman"/>
            </a:endParaRPr>
          </a:p>
          <a:p>
            <a:pPr algn="ctr"/>
            <a:r>
              <a:rPr lang="hu-HU" sz="1400" cap="all" dirty="0" smtClean="0">
                <a:latin typeface="Trajan Pro"/>
                <a:ea typeface="Times New Roman"/>
                <a:cs typeface="Times New Roman"/>
              </a:rPr>
              <a:t>Felzárkózási fejlesztések főosztálya</a:t>
            </a:r>
            <a:endParaRPr lang="hu-HU" sz="1400" cap="all" dirty="0">
              <a:latin typeface="Trajan Pro"/>
              <a:ea typeface="Times New Roman"/>
              <a:cs typeface="Times New Roman"/>
            </a:endParaRPr>
          </a:p>
          <a:p>
            <a:endParaRPr lang="hu-HU" dirty="0"/>
          </a:p>
        </p:txBody>
      </p:sp>
      <p:pic>
        <p:nvPicPr>
          <p:cNvPr id="6" name="Kép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6116" y="4109169"/>
            <a:ext cx="307192" cy="6519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2000" dirty="0">
                <a:solidFill>
                  <a:srgbClr val="FF0000"/>
                </a:solidFill>
              </a:rPr>
              <a:t>Megjelent felhívások </a:t>
            </a:r>
            <a:r>
              <a:rPr lang="hu-HU" sz="2000" dirty="0" smtClean="0">
                <a:solidFill>
                  <a:srgbClr val="FF0000"/>
                </a:solidFill>
              </a:rPr>
              <a:t>III</a:t>
            </a:r>
            <a:r>
              <a:rPr lang="hu-HU" sz="2000" dirty="0">
                <a:solidFill>
                  <a:srgbClr val="FF0000"/>
                </a:solidFill>
              </a:rPr>
              <a:t>. </a:t>
            </a:r>
            <a:endParaRPr lang="hu-HU" dirty="0"/>
          </a:p>
        </p:txBody>
      </p:sp>
      <p:graphicFrame>
        <p:nvGraphicFramePr>
          <p:cNvPr id="6" name="Tartalom helye 5"/>
          <p:cNvGraphicFramePr>
            <a:graphicFrameLocks noGrp="1"/>
          </p:cNvGraphicFramePr>
          <p:nvPr>
            <p:ph idx="1"/>
            <p:extLst>
              <p:ext uri="{D42A27DB-BD31-4B8C-83A1-F6EECF244321}">
                <p14:modId xmlns:p14="http://schemas.microsoft.com/office/powerpoint/2010/main" val="186799011"/>
              </p:ext>
            </p:extLst>
          </p:nvPr>
        </p:nvGraphicFramePr>
        <p:xfrm>
          <a:off x="611560" y="1196753"/>
          <a:ext cx="8301608" cy="4514054"/>
        </p:xfrm>
        <a:graphic>
          <a:graphicData uri="http://schemas.openxmlformats.org/drawingml/2006/table">
            <a:tbl>
              <a:tblPr>
                <a:tableStyleId>{5C22544A-7EE6-4342-B048-85BDC9FD1C3A}</a:tableStyleId>
              </a:tblPr>
              <a:tblGrid>
                <a:gridCol w="658416"/>
                <a:gridCol w="1141784"/>
                <a:gridCol w="5040560"/>
                <a:gridCol w="720080"/>
                <a:gridCol w="740768"/>
              </a:tblGrid>
              <a:tr h="792087">
                <a:tc>
                  <a:txBody>
                    <a:bodyPr/>
                    <a:lstStyle/>
                    <a:p>
                      <a:pPr algn="ctr" fontAlgn="ctr"/>
                      <a:r>
                        <a:rPr lang="hu-HU" sz="1000" u="none" strike="noStrike" dirty="0">
                          <a:effectLst/>
                        </a:rPr>
                        <a:t>Kódszám</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neve</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célja, tartalma</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Támogatási keret összege (millió Ft)</a:t>
                      </a:r>
                      <a:endParaRPr lang="hu-HU" sz="1000" b="1" i="0" u="none" strike="noStrike">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eljárása</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8072">
                <a:tc>
                  <a:txBody>
                    <a:bodyPr/>
                    <a:lstStyle/>
                    <a:p>
                      <a:pPr algn="ctr" rtl="0" fontAlgn="ctr"/>
                      <a:r>
                        <a:rPr lang="hu-HU" sz="1000" b="0" i="0" u="none" strike="noStrike" dirty="0">
                          <a:solidFill>
                            <a:srgbClr val="000000"/>
                          </a:solidFill>
                          <a:effectLst/>
                          <a:latin typeface="Calibri"/>
                        </a:rPr>
                        <a:t>EFOP-1.6.1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hu-HU" sz="1000" b="0" i="0" u="none" strike="noStrike" dirty="0">
                          <a:solidFill>
                            <a:srgbClr val="1F497D"/>
                          </a:solidFill>
                          <a:effectLst/>
                          <a:latin typeface="Calibri"/>
                        </a:rPr>
                        <a:t>Felzárkózási Együttműködések Támogatása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hu-HU" sz="1000" b="0" i="0" u="none" strike="noStrike">
                          <a:solidFill>
                            <a:srgbClr val="000000"/>
                          </a:solidFill>
                          <a:effectLst/>
                          <a:latin typeface="Calibri"/>
                        </a:rPr>
                        <a:t>Cél a területi felzárkózási programok szakmai, módszertani támogatása és eszközrendszerük összehangolása.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hu-HU" sz="1000" b="0" i="0" u="none" strike="noStrike">
                          <a:solidFill>
                            <a:srgbClr val="000000"/>
                          </a:solidFill>
                          <a:effectLst/>
                          <a:latin typeface="Calibri"/>
                        </a:rPr>
                        <a:t>1 980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hu-HU" sz="1000" b="0" i="0" u="none" strike="noStrike" dirty="0">
                          <a:solidFill>
                            <a:srgbClr val="000000"/>
                          </a:solidFill>
                          <a:effectLst/>
                          <a:latin typeface="Calibri"/>
                        </a:rPr>
                        <a:t>kiemelt projekt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6104">
                <a:tc>
                  <a:txBody>
                    <a:bodyPr/>
                    <a:lstStyle/>
                    <a:p>
                      <a:pPr algn="ctr" fontAlgn="ctr"/>
                      <a:r>
                        <a:rPr lang="hu-HU" sz="1000" u="none" strike="noStrike" dirty="0">
                          <a:effectLst/>
                        </a:rPr>
                        <a:t>EFOP-3.1.7</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Esélyteremtés a köznevelésben   </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köznevelési intézményekben az esélyteremtő nevelést lehetővé tevő módszertani kultúra fejlesztése - a  2013-ban indított „Eötvös József Program – Pedagógiai-szakmai szolgáltató intézet fejlesztése és projektháló” című kiemelt projekt gyakorlati tevékenységeinek továbbfejlesztésével, országos hálózattá való kiterjesztésével.</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3 000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6104">
                <a:tc>
                  <a:txBody>
                    <a:bodyPr/>
                    <a:lstStyle/>
                    <a:p>
                      <a:pPr algn="ctr" fontAlgn="ctr"/>
                      <a:r>
                        <a:rPr lang="hu-HU" sz="1000" u="none" strike="noStrike" dirty="0">
                          <a:effectLst/>
                        </a:rPr>
                        <a:t>EFOP-2.1.2</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Gyerekesély programok infrastrukturális háttere</a:t>
                      </a:r>
                      <a:br>
                        <a:rPr lang="hu-HU" sz="1000" u="none" strike="noStrike" dirty="0">
                          <a:solidFill>
                            <a:schemeClr val="tx2"/>
                          </a:solidFill>
                          <a:effectLst/>
                        </a:rPr>
                      </a:br>
                      <a:r>
                        <a:rPr lang="hu-HU" sz="1000" u="none" strike="noStrike" dirty="0">
                          <a:solidFill>
                            <a:schemeClr val="tx2"/>
                          </a:solidFill>
                          <a:effectLst/>
                        </a:rPr>
                        <a:t>(Integrált térségi programokhoz, Biztos Kezdet Gyerekházakhoz és kistelepülési komplex gyermekprogramokhoz kapcsolódó infrastrukturális háttér biztosítása)</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gyermekeket sújtó nélkülözés újratermelődésének megakadályozása, a gyermekek esélyeinek növelése a kapcsolódó ESZA típusú fejlesztések infrastrukturális hátterének biztosításával.  Részcélok:  </a:t>
                      </a:r>
                      <a:br>
                        <a:rPr lang="hu-HU" sz="1000" u="none" strike="noStrike" dirty="0">
                          <a:effectLst/>
                        </a:rPr>
                      </a:br>
                      <a:r>
                        <a:rPr lang="hu-HU" sz="1000" u="none" strike="noStrike" dirty="0">
                          <a:effectLst/>
                        </a:rPr>
                        <a:t>a) </a:t>
                      </a:r>
                      <a:r>
                        <a:rPr lang="hu-HU" sz="1000" u="none" strike="noStrike" dirty="0" smtClean="0">
                          <a:effectLst/>
                        </a:rPr>
                        <a:t>integrált </a:t>
                      </a:r>
                      <a:r>
                        <a:rPr lang="hu-HU" sz="1000" u="none" strike="noStrike" dirty="0">
                          <a:effectLst/>
                        </a:rPr>
                        <a:t>térségi gyermekprogramokhoz szükséges infrastruktúra biztosítása a hátrányos helyzetű célterületeken a 2015. évi EFOP 1.4.2. kiírás nyertes pályázói számára. Cél: legfeljebb 27 térségi projekt háttér-infrastruktúrájának megteremtése.</a:t>
                      </a:r>
                      <a:br>
                        <a:rPr lang="hu-HU" sz="1000" u="none" strike="noStrike" dirty="0">
                          <a:effectLst/>
                        </a:rPr>
                      </a:br>
                      <a:r>
                        <a:rPr lang="hu-HU" sz="1000" u="none" strike="noStrike" dirty="0">
                          <a:effectLst/>
                        </a:rPr>
                        <a:t>b) </a:t>
                      </a:r>
                      <a:r>
                        <a:rPr lang="hu-HU" sz="1000" u="none" strike="noStrike" dirty="0" smtClean="0">
                          <a:effectLst/>
                        </a:rPr>
                        <a:t>a </a:t>
                      </a:r>
                      <a:r>
                        <a:rPr lang="hu-HU" sz="1000" u="none" strike="noStrike" dirty="0">
                          <a:effectLst/>
                        </a:rPr>
                        <a:t>koragyerekkori esélyteremés támogatása Biztos Kezdet Gyerekház infrastrukturális feltételeinek kialakítása olyan szolgáltatáshiányos 1000 állandó lakos feletti településeken, valamint nagyobb települések </a:t>
                      </a:r>
                      <a:r>
                        <a:rPr lang="hu-HU" sz="1000" u="none" strike="noStrike" dirty="0" err="1">
                          <a:effectLst/>
                        </a:rPr>
                        <a:t>szegregált</a:t>
                      </a:r>
                      <a:r>
                        <a:rPr lang="hu-HU" sz="1000" u="none" strike="noStrike" dirty="0">
                          <a:effectLst/>
                        </a:rPr>
                        <a:t> településrészén, ahol nem csökken a gyerekszám. Cél: 50 Gyerekház létesítése. </a:t>
                      </a:r>
                      <a:br>
                        <a:rPr lang="hu-HU" sz="1000" u="none" strike="noStrike" dirty="0">
                          <a:effectLst/>
                        </a:rPr>
                      </a:br>
                      <a:r>
                        <a:rPr lang="hu-HU" sz="1000" u="none" strike="noStrike" dirty="0">
                          <a:effectLst/>
                        </a:rPr>
                        <a:t>c) </a:t>
                      </a:r>
                      <a:r>
                        <a:rPr lang="hu-HU" sz="1000" u="none" strike="noStrike" dirty="0" smtClean="0">
                          <a:effectLst/>
                        </a:rPr>
                        <a:t>kistelepülési </a:t>
                      </a:r>
                      <a:r>
                        <a:rPr lang="hu-HU" sz="1000" u="none" strike="noStrike" dirty="0">
                          <a:effectLst/>
                        </a:rPr>
                        <a:t>komplex gyermekprogramok és szolgáltatások infrastrukturális hátterének kialakítása olyan 1000 állandó lakos alatti településeken, ahol nem csökken a gyerekszám. Cél: legalább 80 kistelepülési közösségi helyszín létesítése.   </a:t>
                      </a:r>
                      <a:endParaRPr lang="hu-HU" sz="10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hu-HU" sz="1000" i="1" u="none" strike="noStrike" kern="1200" dirty="0" smtClean="0">
                          <a:solidFill>
                            <a:schemeClr val="dk1"/>
                          </a:solidFill>
                          <a:effectLst/>
                          <a:latin typeface="+mn-lt"/>
                          <a:ea typeface="+mn-ea"/>
                          <a:cs typeface="+mn-cs"/>
                        </a:rPr>
                        <a:t>Pályázhat helyi nemzetiségi önkormányzat.</a:t>
                      </a:r>
                      <a:r>
                        <a:rPr lang="hu-HU" sz="1000" u="none" strike="noStrike" dirty="0" smtClean="0">
                          <a:effectLst/>
                        </a:rPr>
                        <a:t> </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5 500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862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2000" dirty="0" smtClean="0">
                <a:solidFill>
                  <a:srgbClr val="FF0000"/>
                </a:solidFill>
              </a:rPr>
              <a:t>2016. évben várhatóan megjelenő - EFOP </a:t>
            </a:r>
            <a:r>
              <a:rPr lang="hu-HU" sz="2000" dirty="0" err="1" smtClean="0">
                <a:solidFill>
                  <a:srgbClr val="FF0000"/>
                </a:solidFill>
              </a:rPr>
              <a:t>ÉFK-ban</a:t>
            </a:r>
            <a:r>
              <a:rPr lang="hu-HU" sz="2000" dirty="0" smtClean="0">
                <a:solidFill>
                  <a:srgbClr val="FF0000"/>
                </a:solidFill>
              </a:rPr>
              <a:t> szereplő - konstrukciók I.</a:t>
            </a:r>
            <a:endParaRPr lang="hu-HU" sz="2000" dirty="0"/>
          </a:p>
        </p:txBody>
      </p:sp>
      <p:graphicFrame>
        <p:nvGraphicFramePr>
          <p:cNvPr id="5" name="Tartalom helye 4"/>
          <p:cNvGraphicFramePr>
            <a:graphicFrameLocks noGrp="1"/>
          </p:cNvGraphicFramePr>
          <p:nvPr>
            <p:ph idx="1"/>
            <p:extLst>
              <p:ext uri="{D42A27DB-BD31-4B8C-83A1-F6EECF244321}">
                <p14:modId xmlns:p14="http://schemas.microsoft.com/office/powerpoint/2010/main" val="644490012"/>
              </p:ext>
            </p:extLst>
          </p:nvPr>
        </p:nvGraphicFramePr>
        <p:xfrm>
          <a:off x="395536" y="1268761"/>
          <a:ext cx="8424936" cy="4544142"/>
        </p:xfrm>
        <a:graphic>
          <a:graphicData uri="http://schemas.openxmlformats.org/drawingml/2006/table">
            <a:tbl>
              <a:tblPr>
                <a:tableStyleId>{5C22544A-7EE6-4342-B048-85BDC9FD1C3A}</a:tableStyleId>
              </a:tblPr>
              <a:tblGrid>
                <a:gridCol w="504233"/>
                <a:gridCol w="1439983"/>
                <a:gridCol w="4896544"/>
                <a:gridCol w="792088"/>
                <a:gridCol w="792088"/>
              </a:tblGrid>
              <a:tr h="792087">
                <a:tc>
                  <a:txBody>
                    <a:bodyPr/>
                    <a:lstStyle/>
                    <a:p>
                      <a:pPr algn="ctr" fontAlgn="ctr"/>
                      <a:r>
                        <a:rPr lang="hu-HU" sz="1000" u="none" strike="noStrike" dirty="0">
                          <a:effectLst/>
                        </a:rPr>
                        <a:t>Kódszám</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neve</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célja, tartalma</a:t>
                      </a:r>
                      <a:endParaRPr lang="hu-HU" sz="1000" b="1"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Támogatási keret összege (millió Ft)</a:t>
                      </a:r>
                      <a:endParaRPr lang="hu-HU" sz="1000" b="1" i="0" u="none" strike="noStrike">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Konstrukció eljárása</a:t>
                      </a:r>
                      <a:endParaRPr lang="hu-HU" sz="1000" b="1" i="0" u="none" strike="noStrike">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4136">
                <a:tc>
                  <a:txBody>
                    <a:bodyPr/>
                    <a:lstStyle/>
                    <a:p>
                      <a:pPr algn="ctr" fontAlgn="ctr"/>
                      <a:r>
                        <a:rPr lang="hu-HU" sz="1000" u="none" strike="noStrike" dirty="0">
                          <a:effectLst/>
                        </a:rPr>
                        <a:t>EFOP-1.1.3</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Nő az esély  - foglalkoztatás</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társadalmi előítélettel és munkaerő-piaci diszkriminációval küzdő munkanélküli romák társadalmi befogadásának és foglakoztatásának javítása, a közszolgáltatásban foglalkoztatottak számának növelésén keresztül.</a:t>
                      </a:r>
                      <a:br>
                        <a:rPr lang="hu-HU" sz="1000" u="none" strike="noStrike" dirty="0">
                          <a:effectLst/>
                        </a:rPr>
                      </a:br>
                      <a:r>
                        <a:rPr lang="hu-HU" sz="1000" u="none" strike="noStrike" dirty="0">
                          <a:effectLst/>
                        </a:rPr>
                        <a:t>Megvalósul a célcsoport támogatott foglalkoztatása a közszolgáltatásokban (pl. szociális, gyermekjóléti, köznevelési intézményekben). </a:t>
                      </a:r>
                      <a:endParaRPr lang="hu-HU" sz="1000" u="none" strike="noStrike" dirty="0" smtClean="0">
                        <a:effectLst/>
                      </a:endParaRPr>
                    </a:p>
                    <a:p>
                      <a:pPr algn="l" fontAlgn="ctr"/>
                      <a:r>
                        <a:rPr lang="hu-HU" sz="1000" b="0" i="1" u="none" strike="noStrike" dirty="0" smtClean="0">
                          <a:solidFill>
                            <a:srgbClr val="000000"/>
                          </a:solidFill>
                          <a:effectLst/>
                          <a:latin typeface="+mn-lt"/>
                        </a:rPr>
                        <a:t>Pályázhatnak helyi nemzetiségi önkormányzatok. Kötelező</a:t>
                      </a:r>
                      <a:r>
                        <a:rPr lang="hu-HU" sz="1000" b="0" i="1" u="none" strike="noStrike" baseline="0" dirty="0" smtClean="0">
                          <a:solidFill>
                            <a:srgbClr val="000000"/>
                          </a:solidFill>
                          <a:effectLst/>
                          <a:latin typeface="+mn-lt"/>
                        </a:rPr>
                        <a:t> az együttműködés </a:t>
                      </a:r>
                      <a:r>
                        <a:rPr lang="hu-HU" sz="1000" b="0" i="1" u="none" strike="noStrike" dirty="0" smtClean="0">
                          <a:solidFill>
                            <a:srgbClr val="000000"/>
                          </a:solidFill>
                          <a:effectLst/>
                          <a:latin typeface="+mn-lt"/>
                        </a:rPr>
                        <a:t>valamely roma nemzetiségi önkormányzattal a toborzás folyamán,</a:t>
                      </a:r>
                      <a:r>
                        <a:rPr lang="hu-HU" sz="1000" b="0" i="1" u="none" strike="noStrike" baseline="0" dirty="0" smtClean="0">
                          <a:solidFill>
                            <a:srgbClr val="000000"/>
                          </a:solidFill>
                          <a:effectLst/>
                          <a:latin typeface="+mn-lt"/>
                        </a:rPr>
                        <a:t> illetve a munkakör betöltéséhez a célcsoporttagnak RNÖ ajánlással kell rendelkezni.</a:t>
                      </a:r>
                      <a:endParaRPr lang="hu-HU" sz="1000" b="0" i="1" u="none" strike="noStrike" dirty="0" smtClean="0">
                        <a:solidFill>
                          <a:srgbClr val="000000"/>
                        </a:solidFill>
                        <a:effectLst/>
                        <a:latin typeface="+mn-lt"/>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3 150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egyszerűsített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a:txBody>
                    <a:bodyPr/>
                    <a:lstStyle/>
                    <a:p>
                      <a:pPr algn="ctr" fontAlgn="ctr"/>
                      <a:r>
                        <a:rPr lang="hu-HU" sz="1000" u="none" strike="noStrike" dirty="0">
                          <a:effectLst/>
                        </a:rPr>
                        <a:t>EFOP-1.4.3</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Jó kis hely - új Biztos Kezdet Gyerekházak és kistelepülési komplex gyermekprogramok </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minőségi szolgáltatásokhoz, esélyteremtő programokhoz való hozzáférés javítása a gyerekes családok szempontjából hátrányokkal küzdő településeken.</a:t>
                      </a:r>
                      <a:br>
                        <a:rPr lang="hu-HU" sz="1000" u="none" strike="noStrike" dirty="0">
                          <a:effectLst/>
                        </a:rPr>
                      </a:br>
                      <a:r>
                        <a:rPr lang="hu-HU" sz="1000" u="none" strike="noStrike" dirty="0">
                          <a:effectLst/>
                        </a:rPr>
                        <a:t>a) </a:t>
                      </a:r>
                      <a:r>
                        <a:rPr lang="hu-HU" sz="1000" u="none" strike="noStrike" dirty="0" err="1" smtClean="0">
                          <a:effectLst/>
                        </a:rPr>
                        <a:t>a</a:t>
                      </a:r>
                      <a:r>
                        <a:rPr lang="hu-HU" sz="1000" u="none" strike="noStrike" dirty="0" smtClean="0">
                          <a:effectLst/>
                        </a:rPr>
                        <a:t> </a:t>
                      </a:r>
                      <a:r>
                        <a:rPr lang="hu-HU" sz="1000" u="none" strike="noStrike" dirty="0">
                          <a:effectLst/>
                        </a:rPr>
                        <a:t>koragyerekkori esélyteremés támogatása Biztos Kezdet Gyerekház létesítésével olyan szolgáltatáshiányos 1000 állandó lakos feletti településeken, valamint nagyobb települések </a:t>
                      </a:r>
                      <a:r>
                        <a:rPr lang="hu-HU" sz="1000" u="none" strike="noStrike" dirty="0" err="1">
                          <a:effectLst/>
                        </a:rPr>
                        <a:t>szegregált</a:t>
                      </a:r>
                      <a:r>
                        <a:rPr lang="hu-HU" sz="1000" u="none" strike="noStrike" dirty="0">
                          <a:effectLst/>
                        </a:rPr>
                        <a:t> településrészén, ahol nem csökken a gyerekszám.</a:t>
                      </a:r>
                      <a:br>
                        <a:rPr lang="hu-HU" sz="1000" u="none" strike="noStrike" dirty="0">
                          <a:effectLst/>
                        </a:rPr>
                      </a:br>
                      <a:r>
                        <a:rPr lang="hu-HU" sz="1000" u="none" strike="noStrike" dirty="0">
                          <a:effectLst/>
                        </a:rPr>
                        <a:t>b) </a:t>
                      </a:r>
                      <a:r>
                        <a:rPr lang="hu-HU" sz="1000" u="none" strike="noStrike" dirty="0" smtClean="0">
                          <a:effectLst/>
                        </a:rPr>
                        <a:t>kistelepülési </a:t>
                      </a:r>
                      <a:r>
                        <a:rPr lang="hu-HU" sz="1000" u="none" strike="noStrike" dirty="0">
                          <a:effectLst/>
                        </a:rPr>
                        <a:t>komplex gyermekprogramok és szolgáltatások biztosítása a gyermekek életszakaszaihoz illeszkedően az integráció erősítése érdekében olyan 1000 állandó lakos alatti településeken, ahol nem csökken a </a:t>
                      </a:r>
                      <a:r>
                        <a:rPr lang="hu-HU" sz="1000" u="none" strike="noStrike" dirty="0" smtClean="0">
                          <a:effectLst/>
                        </a:rPr>
                        <a:t>gyerekszám.</a:t>
                      </a:r>
                    </a:p>
                    <a:p>
                      <a:pPr algn="l" fontAlgn="ctr"/>
                      <a:r>
                        <a:rPr lang="hu-HU" sz="1000" i="1" u="none" strike="noStrike" kern="1200" dirty="0" smtClean="0">
                          <a:solidFill>
                            <a:schemeClr val="dk1"/>
                          </a:solidFill>
                          <a:effectLst/>
                          <a:latin typeface="+mn-lt"/>
                          <a:ea typeface="+mn-ea"/>
                          <a:cs typeface="+mn-cs"/>
                        </a:rPr>
                        <a:t>Pályázhat helyi nemzetiségi önkormányzat.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5 500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2128">
                <a:tc>
                  <a:txBody>
                    <a:bodyPr/>
                    <a:lstStyle/>
                    <a:p>
                      <a:pPr algn="ctr" fontAlgn="ctr"/>
                      <a:r>
                        <a:rPr lang="hu-HU" sz="1000" u="none" strike="noStrike" dirty="0">
                          <a:effectLst/>
                        </a:rPr>
                        <a:t>EFOP 1.3.2.</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smtClean="0">
                          <a:solidFill>
                            <a:schemeClr val="tx2"/>
                          </a:solidFill>
                          <a:effectLst/>
                        </a:rPr>
                        <a:t>Felzárkózási </a:t>
                      </a:r>
                      <a:r>
                        <a:rPr lang="hu-HU" sz="1000" u="none" strike="noStrike" dirty="0">
                          <a:solidFill>
                            <a:schemeClr val="tx2"/>
                          </a:solidFill>
                          <a:effectLst/>
                        </a:rPr>
                        <a:t>mentorhálózat fejlesztése</a:t>
                      </a:r>
                      <a:endParaRPr lang="hu-HU" sz="1000" b="0" i="0" u="none" strike="noStrike" dirty="0">
                        <a:solidFill>
                          <a:schemeClr val="tx2"/>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hogy a társadalmi felzárkózást szolgáló programok a korábbinál magasabb arányban érjék el a hátrányos helyzetű – elsősorban roma – embereket. Ennek érdekében „rásegítő mechanizmusokkal”, folyamattámogatással kell segíteni azt, hogy az esélyteremtő, hátrányt enyhítő programok szélesebb körben eljussanak a romákhoz, valamint a roma közösségek információhoz jussanak és aktivizálódjanak a programokban való részvételre. </a:t>
                      </a:r>
                      <a:endParaRPr lang="hu-HU" sz="1000" u="none" strike="noStrike" dirty="0" smtClean="0">
                        <a:effectLst/>
                      </a:endParaRPr>
                    </a:p>
                    <a:p>
                      <a:pPr algn="l" fontAlgn="ctr"/>
                      <a:r>
                        <a:rPr lang="hu-HU" sz="1000" b="0" i="1" u="none" strike="noStrike" dirty="0" smtClean="0">
                          <a:solidFill>
                            <a:srgbClr val="000000"/>
                          </a:solidFill>
                          <a:effectLst/>
                          <a:latin typeface="+mn-lt"/>
                        </a:rPr>
                        <a:t>Kötelező a szakmai együttműködés helyi szervezetekkel pl.: roma nemzetiségi önkormányzattal.</a:t>
                      </a:r>
                      <a:endParaRPr lang="hu-HU" sz="1000" b="0" i="1" u="none" strike="noStrike" dirty="0">
                        <a:solidFill>
                          <a:srgbClr val="000000"/>
                        </a:solidFill>
                        <a:effectLst/>
                        <a:latin typeface="+mn-lt"/>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2 000</a:t>
                      </a:r>
                      <a:endParaRPr lang="hu-HU" sz="1000" b="0" i="0" u="none" strike="noStrike" dirty="0">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8862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634082"/>
          </a:xfrm>
        </p:spPr>
        <p:txBody>
          <a:bodyPr/>
          <a:lstStyle/>
          <a:p>
            <a:r>
              <a:rPr lang="hu-HU" sz="2000" dirty="0">
                <a:solidFill>
                  <a:srgbClr val="FF0000"/>
                </a:solidFill>
              </a:rPr>
              <a:t>2016. évben várhatóan megjelenő </a:t>
            </a:r>
            <a:r>
              <a:rPr lang="hu-HU" sz="2000" dirty="0" smtClean="0">
                <a:solidFill>
                  <a:srgbClr val="FF0000"/>
                </a:solidFill>
              </a:rPr>
              <a:t>- EFOP </a:t>
            </a:r>
            <a:r>
              <a:rPr lang="hu-HU" sz="2000" dirty="0" err="1">
                <a:solidFill>
                  <a:srgbClr val="FF0000"/>
                </a:solidFill>
              </a:rPr>
              <a:t>ÉFK-ban</a:t>
            </a:r>
            <a:r>
              <a:rPr lang="hu-HU" sz="2000" dirty="0">
                <a:solidFill>
                  <a:srgbClr val="FF0000"/>
                </a:solidFill>
              </a:rPr>
              <a:t> szereplő </a:t>
            </a:r>
            <a:r>
              <a:rPr lang="hu-HU" sz="2000" dirty="0" smtClean="0">
                <a:solidFill>
                  <a:srgbClr val="FF0000"/>
                </a:solidFill>
              </a:rPr>
              <a:t>- konstrukciók II.</a:t>
            </a:r>
            <a:endParaRPr lang="hu-HU" dirty="0"/>
          </a:p>
        </p:txBody>
      </p:sp>
      <p:graphicFrame>
        <p:nvGraphicFramePr>
          <p:cNvPr id="7" name="Tartalom helye 6"/>
          <p:cNvGraphicFramePr>
            <a:graphicFrameLocks noGrp="1"/>
          </p:cNvGraphicFramePr>
          <p:nvPr>
            <p:ph idx="1"/>
            <p:extLst>
              <p:ext uri="{D42A27DB-BD31-4B8C-83A1-F6EECF244321}">
                <p14:modId xmlns:p14="http://schemas.microsoft.com/office/powerpoint/2010/main" val="1722144442"/>
              </p:ext>
            </p:extLst>
          </p:nvPr>
        </p:nvGraphicFramePr>
        <p:xfrm>
          <a:off x="467544" y="908720"/>
          <a:ext cx="8280920" cy="5325932"/>
        </p:xfrm>
        <a:graphic>
          <a:graphicData uri="http://schemas.openxmlformats.org/drawingml/2006/table">
            <a:tbl>
              <a:tblPr>
                <a:tableStyleId>{5C22544A-7EE6-4342-B048-85BDC9FD1C3A}</a:tableStyleId>
              </a:tblPr>
              <a:tblGrid>
                <a:gridCol w="648072"/>
                <a:gridCol w="1008112"/>
                <a:gridCol w="5328592"/>
                <a:gridCol w="648072"/>
                <a:gridCol w="648072"/>
              </a:tblGrid>
              <a:tr h="525217">
                <a:tc>
                  <a:txBody>
                    <a:bodyPr/>
                    <a:lstStyle/>
                    <a:p>
                      <a:pPr algn="ctr" fontAlgn="ctr"/>
                      <a:r>
                        <a:rPr lang="hu-HU" sz="1000" u="none" strike="noStrike" dirty="0">
                          <a:effectLst/>
                        </a:rPr>
                        <a:t>Kódszám</a:t>
                      </a:r>
                      <a:endParaRPr lang="hu-HU" sz="1000" b="1"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neve</a:t>
                      </a:r>
                      <a:endParaRPr lang="hu-HU" sz="1000" b="1"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célja, tartalma</a:t>
                      </a:r>
                      <a:endParaRPr lang="hu-HU" sz="1000" b="1"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Támogatási keret összege (millió Ft)</a:t>
                      </a:r>
                      <a:endParaRPr lang="hu-HU" sz="1000" b="1" i="0" u="none" strike="noStrike">
                        <a:solidFill>
                          <a:srgbClr val="000000"/>
                        </a:solidFill>
                        <a:effectLst/>
                        <a:latin typeface="Arial Narrow"/>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Konstrukció eljárása</a:t>
                      </a:r>
                      <a:endParaRPr lang="hu-HU" sz="1000" b="1" i="0" u="none" strike="noStrike">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56184">
                <a:tc>
                  <a:txBody>
                    <a:bodyPr/>
                    <a:lstStyle/>
                    <a:p>
                      <a:pPr algn="ctr" fontAlgn="ctr"/>
                      <a:r>
                        <a:rPr lang="hu-HU" sz="1000" u="none" strike="noStrike" dirty="0">
                          <a:effectLst/>
                        </a:rPr>
                        <a:t>EFOP-1.5.1</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Végtelen lehetőség </a:t>
                      </a:r>
                      <a:r>
                        <a:rPr lang="hu-HU" sz="1000" u="none" strike="noStrike">
                          <a:solidFill>
                            <a:schemeClr val="tx2"/>
                          </a:solidFill>
                          <a:effectLst/>
                        </a:rPr>
                        <a:t>- </a:t>
                      </a:r>
                      <a:r>
                        <a:rPr lang="hu-HU" sz="1000" u="none" strike="noStrike" smtClean="0">
                          <a:solidFill>
                            <a:schemeClr val="tx2"/>
                          </a:solidFill>
                          <a:effectLst/>
                        </a:rPr>
                        <a:t>Kísérleti program a leginkább elmaradott járások területi felzárkózása érdekében</a:t>
                      </a:r>
                      <a:endParaRPr lang="hu-HU" sz="1000" b="0" i="0" u="none" strike="noStrike" dirty="0">
                        <a:solidFill>
                          <a:schemeClr val="tx2"/>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290/2014. (XI. 26.) Korm. rendelet alapján a legalacsonyabb komplex mutatóval rendelkező 5 járás területén modellprogram indítása:</a:t>
                      </a:r>
                      <a:br>
                        <a:rPr lang="hu-HU" sz="1000" u="none" strike="noStrike" dirty="0">
                          <a:effectLst/>
                        </a:rPr>
                      </a:br>
                      <a:r>
                        <a:rPr lang="hu-HU" sz="1000" u="none" strike="noStrike" dirty="0">
                          <a:effectLst/>
                        </a:rPr>
                        <a:t>- Az érintett legelmaradottabb térségek további leszakadásának fékezése, a leszakadás megállítása, továbbá a térségen belüli nagy fejlettségbeli különbségek csökkentése a helyi közösség fejlesztésével, a közösségi gondolkozás előmozdításával;</a:t>
                      </a:r>
                      <a:br>
                        <a:rPr lang="hu-HU" sz="1000" u="none" strike="noStrike" dirty="0">
                          <a:effectLst/>
                        </a:rPr>
                      </a:br>
                      <a:r>
                        <a:rPr lang="hu-HU" sz="1000" u="none" strike="noStrike" dirty="0">
                          <a:effectLst/>
                        </a:rPr>
                        <a:t>- A lakosság életesélyeit, életminőségét, szolgáltatásokhoz való hozzáférését, hátránykezelését, mobilizációját, közösségi kapacitásainak aktivizálódását szolgáló beavatkozások működtetése;</a:t>
                      </a:r>
                      <a:br>
                        <a:rPr lang="hu-HU" sz="1000" u="none" strike="noStrike" dirty="0">
                          <a:effectLst/>
                        </a:rPr>
                      </a:br>
                      <a:r>
                        <a:rPr lang="hu-HU" sz="1000" u="none" strike="noStrike" dirty="0">
                          <a:effectLst/>
                        </a:rPr>
                        <a:t>- A kapacitás hiányos és alulmotivált szolgáltatások támogatása, fejlesztése, a szolgáltatások összekapcsolásában rejlő lehetőségek kiaknázása.</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2 000</a:t>
                      </a:r>
                      <a:endParaRPr lang="hu-HU" sz="1000" b="0" i="0" u="none" strike="noStrike" dirty="0">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4136">
                <a:tc>
                  <a:txBody>
                    <a:bodyPr/>
                    <a:lstStyle/>
                    <a:p>
                      <a:pPr algn="ctr" fontAlgn="ctr"/>
                      <a:r>
                        <a:rPr lang="hu-HU" sz="1000" u="none" strike="noStrike" dirty="0">
                          <a:effectLst/>
                        </a:rPr>
                        <a:t>EFOP-1.6.2</a:t>
                      </a:r>
                      <a:endParaRPr lang="hu-HU" sz="1000" b="0"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err="1">
                          <a:solidFill>
                            <a:schemeClr val="tx2"/>
                          </a:solidFill>
                          <a:effectLst/>
                        </a:rPr>
                        <a:t>Szegregált</a:t>
                      </a:r>
                      <a:r>
                        <a:rPr lang="hu-HU" sz="1000" u="none" strike="noStrike" dirty="0">
                          <a:solidFill>
                            <a:schemeClr val="tx2"/>
                          </a:solidFill>
                          <a:effectLst/>
                        </a:rPr>
                        <a:t> élethelyzetek felszámolása komplex programokkal (komplex telepprogramok ESZA)</a:t>
                      </a:r>
                      <a:endParaRPr lang="hu-HU" sz="1000" b="0" i="0" u="none" strike="noStrike" dirty="0">
                        <a:solidFill>
                          <a:schemeClr val="tx2"/>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a:t>
                      </a:r>
                      <a:r>
                        <a:rPr lang="hu-HU" sz="1000" u="none" strike="noStrike" dirty="0" err="1">
                          <a:effectLst/>
                        </a:rPr>
                        <a:t>szegregált</a:t>
                      </a:r>
                      <a:r>
                        <a:rPr lang="hu-HU" sz="1000" u="none" strike="noStrike" dirty="0">
                          <a:effectLst/>
                        </a:rPr>
                        <a:t> lakókörnyezetben, mélyszegénységben élő hátrányos helyzetű emberek társadalmi felzárkózásának és integrációjának segítése.</a:t>
                      </a:r>
                      <a:br>
                        <a:rPr lang="hu-HU" sz="1000" u="none" strike="noStrike" dirty="0">
                          <a:effectLst/>
                        </a:rPr>
                      </a:br>
                      <a:r>
                        <a:rPr lang="hu-HU" sz="1000" u="none" strike="noStrike" dirty="0" smtClean="0">
                          <a:effectLst/>
                        </a:rPr>
                        <a:t>A projekt keretében a beavatkozások három féle típusú célterületre irányulhatnak:</a:t>
                      </a:r>
                    </a:p>
                    <a:p>
                      <a:pPr algn="l" fontAlgn="ctr"/>
                      <a:r>
                        <a:rPr lang="hu-HU" sz="1000" u="none" strike="noStrike" dirty="0" smtClean="0">
                          <a:effectLst/>
                        </a:rPr>
                        <a:t>a) </a:t>
                      </a:r>
                      <a:r>
                        <a:rPr lang="hu-HU" sz="1000" u="none" strike="noStrike" dirty="0" err="1" smtClean="0">
                          <a:effectLst/>
                        </a:rPr>
                        <a:t>A</a:t>
                      </a:r>
                      <a:r>
                        <a:rPr lang="hu-HU" sz="1000" u="none" strike="noStrike" dirty="0" smtClean="0">
                          <a:effectLst/>
                        </a:rPr>
                        <a:t> TÁMOP 5.3.6-11/1 Komplex telepprogrammal nem érintett </a:t>
                      </a:r>
                      <a:r>
                        <a:rPr lang="hu-HU" sz="1000" u="none" strike="noStrike" dirty="0" err="1" smtClean="0">
                          <a:effectLst/>
                        </a:rPr>
                        <a:t>szegregátumokra</a:t>
                      </a:r>
                      <a:r>
                        <a:rPr lang="hu-HU" sz="1000" u="none" strike="noStrike" dirty="0" smtClean="0">
                          <a:effectLst/>
                        </a:rPr>
                        <a:t> </a:t>
                      </a:r>
                    </a:p>
                    <a:p>
                      <a:pPr algn="l" fontAlgn="ctr"/>
                      <a:r>
                        <a:rPr lang="hu-HU" sz="1000" u="none" strike="noStrike" dirty="0" smtClean="0">
                          <a:effectLst/>
                        </a:rPr>
                        <a:t>b) Olyan nem városi </a:t>
                      </a:r>
                      <a:r>
                        <a:rPr lang="hu-HU" sz="1000" u="none" strike="noStrike" dirty="0" err="1" smtClean="0">
                          <a:effectLst/>
                        </a:rPr>
                        <a:t>szegregátumokra</a:t>
                      </a:r>
                      <a:r>
                        <a:rPr lang="hu-HU" sz="1000" u="none" strike="noStrike" dirty="0" smtClean="0">
                          <a:effectLst/>
                        </a:rPr>
                        <a:t>, ahol korábban már megvalósítottak komplex telepprogramot</a:t>
                      </a:r>
                    </a:p>
                    <a:p>
                      <a:pPr algn="l" fontAlgn="ctr"/>
                      <a:r>
                        <a:rPr lang="hu-HU" sz="1000" u="none" strike="noStrike" dirty="0" smtClean="0">
                          <a:effectLst/>
                        </a:rPr>
                        <a:t>c) Vadtelepek</a:t>
                      </a:r>
                    </a:p>
                    <a:p>
                      <a:pPr algn="l" fontAlgn="ctr"/>
                      <a:r>
                        <a:rPr lang="hu-HU" sz="1000" i="1" u="none" strike="noStrike" kern="1200" dirty="0" smtClean="0">
                          <a:solidFill>
                            <a:schemeClr val="dk1"/>
                          </a:solidFill>
                          <a:effectLst/>
                          <a:latin typeface="+mn-lt"/>
                          <a:ea typeface="+mn-ea"/>
                          <a:cs typeface="+mn-cs"/>
                        </a:rPr>
                        <a:t>Konzorciumi tagként pályázhat roma nemzetiségi önkormányzat, illetve amennyiben nem konzorciumi partner, akkor kötelező együttműködő partner kell legyen.</a:t>
                      </a: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22 </a:t>
                      </a:r>
                      <a:r>
                        <a:rPr lang="hu-HU" sz="1000" u="none" strike="noStrike" dirty="0" smtClean="0">
                          <a:effectLst/>
                        </a:rPr>
                        <a:t>000</a:t>
                      </a:r>
                      <a:endParaRPr lang="hu-HU" sz="1000" b="0" i="0" u="none" strike="noStrike" dirty="0">
                        <a:solidFill>
                          <a:srgbClr val="000000"/>
                        </a:solidFill>
                        <a:effectLst/>
                        <a:latin typeface="Arial Narrow"/>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4436">
                <a:tc>
                  <a:txBody>
                    <a:bodyPr/>
                    <a:lstStyle/>
                    <a:p>
                      <a:pPr algn="ctr" fontAlgn="ctr"/>
                      <a:r>
                        <a:rPr lang="hu-HU" sz="1000" u="none" strike="noStrike">
                          <a:effectLst/>
                        </a:rPr>
                        <a:t>EFOP-2.4.1</a:t>
                      </a:r>
                      <a:endParaRPr lang="hu-HU" sz="1000" b="0" i="0" u="none" strike="noStrike">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err="1">
                          <a:solidFill>
                            <a:schemeClr val="tx2"/>
                          </a:solidFill>
                          <a:effectLst/>
                        </a:rPr>
                        <a:t>Szegregált</a:t>
                      </a:r>
                      <a:r>
                        <a:rPr lang="hu-HU" sz="1000" u="none" strike="noStrike" dirty="0">
                          <a:solidFill>
                            <a:schemeClr val="tx2"/>
                          </a:solidFill>
                          <a:effectLst/>
                        </a:rPr>
                        <a:t> élethelyzetek felszámolása komplex programokkal (ERFA)</a:t>
                      </a:r>
                      <a:endParaRPr lang="hu-HU" sz="1000" b="0" i="0" u="none" strike="noStrike" dirty="0">
                        <a:solidFill>
                          <a:schemeClr val="tx2"/>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a:t>
                      </a:r>
                      <a:r>
                        <a:rPr lang="hu-HU" sz="1000" u="none" strike="noStrike" dirty="0" err="1">
                          <a:effectLst/>
                        </a:rPr>
                        <a:t>szegregált</a:t>
                      </a:r>
                      <a:r>
                        <a:rPr lang="hu-HU" sz="1000" u="none" strike="noStrike" dirty="0">
                          <a:effectLst/>
                        </a:rPr>
                        <a:t> lakókörnyezetben, mélyszegénységben élő hátrányos helyzetű emberek társadalmi felzárkózásának és integrációjának segítése a lakhatási körülmények javításával.</a:t>
                      </a:r>
                      <a:br>
                        <a:rPr lang="hu-HU" sz="1000" u="none" strike="noStrike" dirty="0">
                          <a:effectLst/>
                        </a:rPr>
                      </a:br>
                      <a:r>
                        <a:rPr lang="hu-HU" sz="1000" u="none" strike="noStrike" dirty="0">
                          <a:effectLst/>
                        </a:rPr>
                        <a:t>Beavatkozások:</a:t>
                      </a:r>
                      <a:br>
                        <a:rPr lang="hu-HU" sz="1000" u="none" strike="noStrike" dirty="0">
                          <a:effectLst/>
                        </a:rPr>
                      </a:br>
                      <a:r>
                        <a:rPr lang="hu-HU" sz="1000" u="none" strike="noStrike" dirty="0">
                          <a:effectLst/>
                        </a:rPr>
                        <a:t>• a </a:t>
                      </a:r>
                      <a:r>
                        <a:rPr lang="hu-HU" sz="1000" u="none" strike="noStrike" dirty="0" err="1">
                          <a:effectLst/>
                        </a:rPr>
                        <a:t>deszegregációs</a:t>
                      </a:r>
                      <a:r>
                        <a:rPr lang="hu-HU" sz="1000" u="none" strike="noStrike" dirty="0">
                          <a:effectLst/>
                        </a:rPr>
                        <a:t> folyamatok elindítása, megerősítése, új szociális bérlakások kialakításával és a lakhatási mobilizáció támogatásával.</a:t>
                      </a:r>
                      <a:br>
                        <a:rPr lang="hu-HU" sz="1000" u="none" strike="noStrike" dirty="0">
                          <a:effectLst/>
                        </a:rPr>
                      </a:br>
                      <a:r>
                        <a:rPr lang="hu-HU" sz="1000" u="none" strike="noStrike" dirty="0">
                          <a:effectLst/>
                        </a:rPr>
                        <a:t>• az elmaradottság oldása</a:t>
                      </a:r>
                      <a:br>
                        <a:rPr lang="hu-HU" sz="1000" u="none" strike="noStrike" dirty="0">
                          <a:effectLst/>
                        </a:rPr>
                      </a:br>
                      <a:r>
                        <a:rPr lang="hu-HU" sz="1000" u="none" strike="noStrike" dirty="0">
                          <a:effectLst/>
                        </a:rPr>
                        <a:t>• lakóépületi fejlesztés</a:t>
                      </a:r>
                      <a:br>
                        <a:rPr lang="hu-HU" sz="1000" u="none" strike="noStrike" dirty="0">
                          <a:effectLst/>
                        </a:rPr>
                      </a:br>
                      <a:r>
                        <a:rPr lang="hu-HU" sz="1000" u="none" strike="noStrike" dirty="0">
                          <a:effectLst/>
                        </a:rPr>
                        <a:t>• életveszélyes, lakhatásra alkalmatlan lakások megszüntetése a szegregáció oldása érdekében</a:t>
                      </a:r>
                      <a:br>
                        <a:rPr lang="hu-HU" sz="1000" u="none" strike="noStrike" dirty="0">
                          <a:effectLst/>
                        </a:rPr>
                      </a:br>
                      <a:r>
                        <a:rPr lang="hu-HU" sz="1000" u="none" strike="noStrike" dirty="0">
                          <a:effectLst/>
                        </a:rPr>
                        <a:t>• egészségre ártalmas környezet problémáinak kezelése, élhető lakókörnyezet megteremtése </a:t>
                      </a:r>
                      <a:br>
                        <a:rPr lang="hu-HU" sz="1000" u="none" strike="noStrike" dirty="0">
                          <a:effectLst/>
                        </a:rPr>
                      </a:br>
                      <a:r>
                        <a:rPr lang="hu-HU" sz="1000" u="none" strike="noStrike" dirty="0">
                          <a:effectLst/>
                        </a:rPr>
                        <a:t>• szolgáltatásokhoz való hozzáférés </a:t>
                      </a:r>
                      <a:r>
                        <a:rPr lang="hu-HU" sz="1000" u="none" strike="noStrike" dirty="0" smtClean="0">
                          <a:effectLst/>
                        </a:rPr>
                        <a:t>javítása</a:t>
                      </a:r>
                    </a:p>
                    <a:p>
                      <a:pPr algn="l" fontAlgn="ctr"/>
                      <a:r>
                        <a:rPr lang="hu-HU" sz="1000" i="1" u="none" strike="noStrike" kern="1200" dirty="0" smtClean="0">
                          <a:solidFill>
                            <a:schemeClr val="dk1"/>
                          </a:solidFill>
                          <a:effectLst/>
                          <a:latin typeface="+mn-lt"/>
                          <a:ea typeface="+mn-ea"/>
                          <a:cs typeface="+mn-cs"/>
                        </a:rPr>
                        <a:t>A pályázónak a projekt megvalósítása során együtt </a:t>
                      </a:r>
                      <a:r>
                        <a:rPr lang="hu-HU" sz="1000" b="0" i="1" u="none" strike="noStrike" dirty="0" smtClean="0">
                          <a:solidFill>
                            <a:srgbClr val="000000"/>
                          </a:solidFill>
                          <a:effectLst/>
                          <a:latin typeface="+mn-lt"/>
                        </a:rPr>
                        <a:t>kell működnie a </a:t>
                      </a:r>
                      <a:r>
                        <a:rPr lang="hu-HU" sz="1000" i="1" u="none" strike="noStrike" kern="1200" dirty="0" smtClean="0">
                          <a:solidFill>
                            <a:schemeClr val="dk1"/>
                          </a:solidFill>
                          <a:effectLst/>
                          <a:latin typeface="+mn-lt"/>
                          <a:ea typeface="+mn-ea"/>
                          <a:cs typeface="+mn-cs"/>
                        </a:rPr>
                        <a:t>roma nemzetiségi önkormányzattal.</a:t>
                      </a:r>
                      <a:endParaRPr lang="hu-HU" sz="1000" b="0"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22 850</a:t>
                      </a:r>
                      <a:endParaRPr lang="hu-HU" sz="1000" b="0" i="0" u="none" strike="noStrike" dirty="0">
                        <a:solidFill>
                          <a:srgbClr val="000000"/>
                        </a:solidFill>
                        <a:effectLst/>
                        <a:latin typeface="Arial Narrow"/>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3606" marR="3606" marT="36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686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2000" dirty="0">
                <a:solidFill>
                  <a:srgbClr val="FF0000"/>
                </a:solidFill>
              </a:rPr>
              <a:t>2016. évben várhatóan megjelenő </a:t>
            </a:r>
            <a:r>
              <a:rPr lang="hu-HU" sz="2000" dirty="0" smtClean="0">
                <a:solidFill>
                  <a:srgbClr val="FF0000"/>
                </a:solidFill>
              </a:rPr>
              <a:t>- EFOP </a:t>
            </a:r>
            <a:r>
              <a:rPr lang="hu-HU" sz="2000" dirty="0" err="1">
                <a:solidFill>
                  <a:srgbClr val="FF0000"/>
                </a:solidFill>
              </a:rPr>
              <a:t>ÉFK-ban</a:t>
            </a:r>
            <a:r>
              <a:rPr lang="hu-HU" sz="2000" dirty="0">
                <a:solidFill>
                  <a:srgbClr val="FF0000"/>
                </a:solidFill>
              </a:rPr>
              <a:t> szereplő </a:t>
            </a:r>
            <a:r>
              <a:rPr lang="hu-HU" sz="2000" dirty="0" smtClean="0">
                <a:solidFill>
                  <a:srgbClr val="FF0000"/>
                </a:solidFill>
              </a:rPr>
              <a:t>- konstrukciók III.</a:t>
            </a:r>
            <a:endParaRPr lang="hu-HU" dirty="0"/>
          </a:p>
        </p:txBody>
      </p:sp>
      <p:graphicFrame>
        <p:nvGraphicFramePr>
          <p:cNvPr id="5" name="Tartalom helye 4"/>
          <p:cNvGraphicFramePr>
            <a:graphicFrameLocks noGrp="1"/>
          </p:cNvGraphicFramePr>
          <p:nvPr>
            <p:ph idx="1"/>
            <p:extLst>
              <p:ext uri="{D42A27DB-BD31-4B8C-83A1-F6EECF244321}">
                <p14:modId xmlns:p14="http://schemas.microsoft.com/office/powerpoint/2010/main" val="674406275"/>
              </p:ext>
            </p:extLst>
          </p:nvPr>
        </p:nvGraphicFramePr>
        <p:xfrm>
          <a:off x="467545" y="1268761"/>
          <a:ext cx="8208911" cy="2782639"/>
        </p:xfrm>
        <a:graphic>
          <a:graphicData uri="http://schemas.openxmlformats.org/drawingml/2006/table">
            <a:tbl>
              <a:tblPr>
                <a:tableStyleId>{5C22544A-7EE6-4342-B048-85BDC9FD1C3A}</a:tableStyleId>
              </a:tblPr>
              <a:tblGrid>
                <a:gridCol w="813280"/>
                <a:gridCol w="1202943"/>
                <a:gridCol w="4680520"/>
                <a:gridCol w="792088"/>
                <a:gridCol w="720080"/>
              </a:tblGrid>
              <a:tr h="792087">
                <a:tc>
                  <a:txBody>
                    <a:bodyPr/>
                    <a:lstStyle/>
                    <a:p>
                      <a:pPr algn="ctr" fontAlgn="ctr"/>
                      <a:r>
                        <a:rPr lang="hu-HU" sz="1000" u="none" strike="noStrike" dirty="0">
                          <a:effectLst/>
                        </a:rPr>
                        <a:t>Kódszám</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neve</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célja, tartalma</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Támogatási keret összege (millió Ft)</a:t>
                      </a:r>
                      <a:endParaRPr lang="hu-HU" sz="1000" b="1" i="0" u="none" strike="noStrike">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eljárása</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a:txBody>
                    <a:bodyPr/>
                    <a:lstStyle/>
                    <a:p>
                      <a:pPr algn="ctr" fontAlgn="ctr"/>
                      <a:r>
                        <a:rPr lang="hu-HU" sz="1000" u="none" strike="noStrike" dirty="0">
                          <a:effectLst/>
                        </a:rPr>
                        <a:t>EFOP-1.3.4</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Közös értékeink – sokszínű társadalom</a:t>
                      </a:r>
                      <a:endParaRPr lang="hu-HU" sz="1000" b="0" i="0" u="none" strike="noStrike" dirty="0">
                        <a:solidFill>
                          <a:schemeClr val="tx2"/>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smtClean="0">
                          <a:effectLst/>
                        </a:rPr>
                        <a:t>A pályázat átfogó célja a nemzetiségi, etnikai identitás megőrzése, a kultúrák közötti párbeszéd erősítése és az eltérő identitással rendelkező társadalmi csoportok együttműködése érdekében programok, események, kulturális termékek előállításának támogatása. </a:t>
                      </a:r>
                    </a:p>
                    <a:p>
                      <a:pPr algn="l" fontAlgn="ctr"/>
                      <a:r>
                        <a:rPr lang="hu-HU" sz="1000" i="1" u="none" strike="noStrike" dirty="0" smtClean="0">
                          <a:effectLst/>
                        </a:rPr>
                        <a:t>Olyan non profit szervezetek pályázhatnak, melynek tevékenységei között szerepel a roma kultúra, nyelv megőrzése, népszerűsítése, oktatása, továbbadása.</a:t>
                      </a:r>
                      <a:endParaRPr lang="hu-HU" sz="1000" b="0" i="1"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1 000</a:t>
                      </a:r>
                      <a:endParaRPr lang="hu-HU" sz="1000" b="0" i="0" u="none" strike="noStrike" dirty="0">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a:txBody>
                    <a:bodyPr/>
                    <a:lstStyle/>
                    <a:p>
                      <a:pPr algn="ctr" fontAlgn="ctr"/>
                      <a:r>
                        <a:rPr lang="hu-HU" sz="1000" u="none" strike="noStrike" dirty="0" smtClean="0">
                          <a:effectLst/>
                        </a:rPr>
                        <a:t>EFOP-3.7.1</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Aktívan a tudásért   (Foglalkoztathatóságot segítő képzési programok)</a:t>
                      </a:r>
                      <a:endParaRPr lang="hu-HU" sz="1000" b="0" i="0" u="none" strike="noStrike" dirty="0">
                        <a:solidFill>
                          <a:schemeClr val="tx2"/>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hátrányos helyzetű emberek, köztük romák képzettségi szintjének növelése és ez által foglalkoztatási esélyeik növelése.</a:t>
                      </a:r>
                      <a:br>
                        <a:rPr lang="hu-HU" sz="1000" u="none" strike="noStrike" dirty="0">
                          <a:effectLst/>
                        </a:rPr>
                      </a:br>
                      <a:r>
                        <a:rPr lang="hu-HU" sz="1000" u="none" strike="noStrike" dirty="0">
                          <a:effectLst/>
                        </a:rPr>
                        <a:t>Közvetlen cél az alacsony iskolai végzettségű vagy iskolai végzettséggel nem rendelkező 18-55 év közötti személyek bevonása általános iskola befejezését támogató, valamint a funkcionális analfabetizmust mérséklő, illetve alapkészségeiket, </a:t>
                      </a:r>
                      <a:r>
                        <a:rPr lang="hu-HU" sz="1000" u="none" strike="noStrike" dirty="0" err="1">
                          <a:effectLst/>
                        </a:rPr>
                        <a:t>komptetenciáikat</a:t>
                      </a:r>
                      <a:r>
                        <a:rPr lang="hu-HU" sz="1000" u="none" strike="noStrike" dirty="0">
                          <a:effectLst/>
                        </a:rPr>
                        <a:t> fejlesztő </a:t>
                      </a:r>
                      <a:r>
                        <a:rPr lang="hu-HU" sz="1000" u="none" strike="noStrike" dirty="0" smtClean="0">
                          <a:effectLst/>
                        </a:rPr>
                        <a:t>képzésekbe</a:t>
                      </a:r>
                      <a:r>
                        <a:rPr lang="hu-HU" sz="1000" u="none" strike="noStrike" baseline="0" dirty="0" smtClean="0">
                          <a:effectLst/>
                        </a:rPr>
                        <a:t> </a:t>
                      </a:r>
                      <a:r>
                        <a:rPr lang="hu-HU" sz="1000" u="none" strike="noStrike" dirty="0" smtClean="0">
                          <a:effectLst/>
                        </a:rPr>
                        <a:t>foglalkoztathatóvá </a:t>
                      </a:r>
                      <a:r>
                        <a:rPr lang="hu-HU" sz="1000" u="none" strike="noStrike" dirty="0">
                          <a:effectLst/>
                        </a:rPr>
                        <a:t>válásuk, és öngondoskodásra való képességük segítése érdekében.</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6 300</a:t>
                      </a:r>
                      <a:endParaRPr lang="hu-HU" sz="1000" b="0" i="0" u="none" strike="noStrike" dirty="0">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576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2276872"/>
            <a:ext cx="8229600" cy="676668"/>
          </a:xfrm>
          <a:solidFill>
            <a:schemeClr val="bg1"/>
          </a:solidFill>
        </p:spPr>
        <p:txBody>
          <a:bodyPr/>
          <a:lstStyle/>
          <a:p>
            <a:pPr marL="0" indent="0" algn="ctr">
              <a:buNone/>
            </a:pPr>
            <a:r>
              <a:rPr lang="hu-HU" b="1" dirty="0" smtClean="0">
                <a:solidFill>
                  <a:srgbClr val="FF0000"/>
                </a:solidFill>
              </a:rPr>
              <a:t>KÖSZÖNÖM MEGTISZTELŐ FIGYELMÜKET!</a:t>
            </a:r>
          </a:p>
        </p:txBody>
      </p:sp>
    </p:spTree>
    <p:extLst>
      <p:ext uri="{BB962C8B-B14F-4D97-AF65-F5344CB8AC3E}">
        <p14:creationId xmlns:p14="http://schemas.microsoft.com/office/powerpoint/2010/main" val="2628331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7" y="23770"/>
            <a:ext cx="7578689" cy="908720"/>
          </a:xfrm>
        </p:spPr>
        <p:txBody>
          <a:bodyPr>
            <a:normAutofit/>
          </a:bodyPr>
          <a:lstStyle/>
          <a:p>
            <a:r>
              <a:rPr lang="hu-HU" sz="2400" b="1" dirty="0" smtClean="0"/>
              <a:t>A Magyar Nemzeti Társadalmi Felzárkózási Stratégia</a:t>
            </a:r>
            <a:br>
              <a:rPr lang="hu-HU" sz="2400" b="1" dirty="0" smtClean="0"/>
            </a:br>
            <a:r>
              <a:rPr lang="hu-HU" sz="2400" b="1" dirty="0" smtClean="0"/>
              <a:t> CÉL ÉS BEAVATKOZÁSI RENDSZERE</a:t>
            </a:r>
            <a:endParaRPr lang="hu-HU" sz="2400" b="1" dirty="0"/>
          </a:p>
        </p:txBody>
      </p:sp>
      <p:graphicFrame>
        <p:nvGraphicFramePr>
          <p:cNvPr id="10" name="Diagram 9"/>
          <p:cNvGraphicFramePr/>
          <p:nvPr>
            <p:extLst>
              <p:ext uri="{D42A27DB-BD31-4B8C-83A1-F6EECF244321}">
                <p14:modId xmlns:p14="http://schemas.microsoft.com/office/powerpoint/2010/main" val="2490621725"/>
              </p:ext>
            </p:extLst>
          </p:nvPr>
        </p:nvGraphicFramePr>
        <p:xfrm>
          <a:off x="40220" y="2204864"/>
          <a:ext cx="2848593"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3463851497"/>
              </p:ext>
            </p:extLst>
          </p:nvPr>
        </p:nvGraphicFramePr>
        <p:xfrm>
          <a:off x="2778890" y="2132856"/>
          <a:ext cx="3065288" cy="26642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2" name="Diagram 11"/>
          <p:cNvGraphicFramePr/>
          <p:nvPr>
            <p:extLst>
              <p:ext uri="{D42A27DB-BD31-4B8C-83A1-F6EECF244321}">
                <p14:modId xmlns:p14="http://schemas.microsoft.com/office/powerpoint/2010/main" val="1308417356"/>
              </p:ext>
            </p:extLst>
          </p:nvPr>
        </p:nvGraphicFramePr>
        <p:xfrm>
          <a:off x="5218923" y="2022782"/>
          <a:ext cx="3960440" cy="35303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6" name="Rectangle 35"/>
          <p:cNvSpPr>
            <a:spLocks noChangeArrowheads="1"/>
          </p:cNvSpPr>
          <p:nvPr/>
        </p:nvSpPr>
        <p:spPr bwMode="auto">
          <a:xfrm>
            <a:off x="107506" y="5961408"/>
            <a:ext cx="1008112" cy="580074"/>
          </a:xfrm>
          <a:prstGeom prst="rect">
            <a:avLst/>
          </a:prstGeom>
          <a:solidFill>
            <a:srgbClr val="CCE3F4"/>
          </a:solidFill>
          <a:ln w="6350" algn="ctr">
            <a:noFill/>
            <a:miter lim="800000"/>
            <a:headEnd/>
            <a:tailEnd/>
          </a:ln>
          <a:effectLst/>
        </p:spPr>
        <p:txBody>
          <a:bodyPr wrap="none" lIns="36000" tIns="36000" rIns="36000" bIns="36000" anchor="ctr"/>
          <a:lstStyle/>
          <a:p>
            <a:pPr algn="ctr"/>
            <a:r>
              <a:rPr lang="hu-HU" sz="1200" dirty="0" smtClean="0"/>
              <a:t>Gyermek </a:t>
            </a:r>
          </a:p>
          <a:p>
            <a:pPr algn="ctr"/>
            <a:r>
              <a:rPr lang="hu-HU" sz="1200" dirty="0" smtClean="0"/>
              <a:t>jól-lét</a:t>
            </a:r>
          </a:p>
        </p:txBody>
      </p:sp>
      <p:sp>
        <p:nvSpPr>
          <p:cNvPr id="37" name="Rectangle 36"/>
          <p:cNvSpPr>
            <a:spLocks noChangeArrowheads="1"/>
          </p:cNvSpPr>
          <p:nvPr/>
        </p:nvSpPr>
        <p:spPr bwMode="auto">
          <a:xfrm>
            <a:off x="1144135" y="5961408"/>
            <a:ext cx="835577" cy="580074"/>
          </a:xfrm>
          <a:prstGeom prst="rect">
            <a:avLst/>
          </a:prstGeom>
          <a:solidFill>
            <a:schemeClr val="tx2">
              <a:lumMod val="20000"/>
              <a:lumOff val="80000"/>
            </a:schemeClr>
          </a:solidFill>
          <a:ln w="6350" algn="ctr">
            <a:noFill/>
            <a:miter lim="800000"/>
            <a:headEnd/>
            <a:tailEnd/>
          </a:ln>
          <a:effectLst/>
        </p:spPr>
        <p:txBody>
          <a:bodyPr wrap="none" lIns="36000" tIns="36000" rIns="36000" bIns="36000" anchor="ctr"/>
          <a:lstStyle/>
          <a:p>
            <a:pPr algn="ctr"/>
            <a:r>
              <a:rPr lang="hu-HU" sz="1200" dirty="0" smtClean="0"/>
              <a:t>Oktatás,</a:t>
            </a:r>
          </a:p>
          <a:p>
            <a:pPr algn="ctr"/>
            <a:r>
              <a:rPr lang="hu-HU" sz="1200" dirty="0" smtClean="0"/>
              <a:t> képzés</a:t>
            </a:r>
          </a:p>
        </p:txBody>
      </p:sp>
      <p:sp>
        <p:nvSpPr>
          <p:cNvPr id="38" name="Rectangle 37"/>
          <p:cNvSpPr>
            <a:spLocks noChangeArrowheads="1"/>
          </p:cNvSpPr>
          <p:nvPr/>
        </p:nvSpPr>
        <p:spPr bwMode="auto">
          <a:xfrm>
            <a:off x="3131840" y="5949280"/>
            <a:ext cx="1033741" cy="580074"/>
          </a:xfrm>
          <a:prstGeom prst="rect">
            <a:avLst/>
          </a:prstGeom>
          <a:solidFill>
            <a:srgbClr val="FAEDBF"/>
          </a:solidFill>
          <a:ln w="6350" algn="ctr">
            <a:noFill/>
            <a:miter lim="800000"/>
            <a:headEnd/>
            <a:tailEnd/>
          </a:ln>
          <a:effectLst/>
        </p:spPr>
        <p:txBody>
          <a:bodyPr wrap="none" lIns="36000" tIns="36000" rIns="36000" bIns="36000" anchor="ctr"/>
          <a:lstStyle/>
          <a:p>
            <a:pPr algn="ctr"/>
            <a:r>
              <a:rPr lang="hu-HU" sz="1200" dirty="0" smtClean="0"/>
              <a:t>Foglalkoztatás</a:t>
            </a:r>
          </a:p>
        </p:txBody>
      </p:sp>
      <p:sp>
        <p:nvSpPr>
          <p:cNvPr id="39" name="Rectangle 38"/>
          <p:cNvSpPr>
            <a:spLocks noChangeArrowheads="1"/>
          </p:cNvSpPr>
          <p:nvPr/>
        </p:nvSpPr>
        <p:spPr bwMode="auto">
          <a:xfrm>
            <a:off x="2051722" y="5949280"/>
            <a:ext cx="1019944" cy="580074"/>
          </a:xfrm>
          <a:prstGeom prst="rect">
            <a:avLst/>
          </a:prstGeom>
          <a:solidFill>
            <a:schemeClr val="accent3">
              <a:lumMod val="20000"/>
              <a:lumOff val="80000"/>
            </a:schemeClr>
          </a:solidFill>
          <a:ln w="6350" algn="ctr">
            <a:noFill/>
            <a:miter lim="800000"/>
            <a:headEnd/>
            <a:tailEnd/>
          </a:ln>
          <a:effectLst/>
        </p:spPr>
        <p:txBody>
          <a:bodyPr wrap="none" lIns="36000" tIns="36000" rIns="36000" bIns="36000" anchor="ctr"/>
          <a:lstStyle/>
          <a:p>
            <a:pPr algn="ctr"/>
            <a:r>
              <a:rPr lang="hu-HU" sz="1200" dirty="0" smtClean="0"/>
              <a:t>Egészségügy</a:t>
            </a:r>
          </a:p>
        </p:txBody>
      </p:sp>
      <p:sp>
        <p:nvSpPr>
          <p:cNvPr id="40" name="Rectangle 39"/>
          <p:cNvSpPr>
            <a:spLocks noChangeArrowheads="1"/>
          </p:cNvSpPr>
          <p:nvPr/>
        </p:nvSpPr>
        <p:spPr bwMode="auto">
          <a:xfrm>
            <a:off x="4211986" y="5949280"/>
            <a:ext cx="949901" cy="580074"/>
          </a:xfrm>
          <a:prstGeom prst="rect">
            <a:avLst/>
          </a:prstGeom>
          <a:solidFill>
            <a:srgbClr val="F1D3BF"/>
          </a:solidFill>
          <a:ln w="6350" algn="ctr">
            <a:noFill/>
            <a:miter lim="800000"/>
            <a:headEnd/>
            <a:tailEnd/>
          </a:ln>
          <a:effectLst/>
        </p:spPr>
        <p:txBody>
          <a:bodyPr wrap="none" lIns="36000" tIns="36000" rIns="36000" bIns="36000" anchor="ctr"/>
          <a:lstStyle/>
          <a:p>
            <a:pPr algn="ctr"/>
            <a:r>
              <a:rPr lang="hu-HU" sz="1200" dirty="0" smtClean="0"/>
              <a:t>Lakhatás</a:t>
            </a:r>
          </a:p>
        </p:txBody>
      </p:sp>
      <p:sp>
        <p:nvSpPr>
          <p:cNvPr id="41" name="Rectangle 40"/>
          <p:cNvSpPr>
            <a:spLocks noChangeArrowheads="1"/>
          </p:cNvSpPr>
          <p:nvPr/>
        </p:nvSpPr>
        <p:spPr bwMode="auto">
          <a:xfrm>
            <a:off x="6516222" y="5949280"/>
            <a:ext cx="1237933" cy="580074"/>
          </a:xfrm>
          <a:prstGeom prst="rect">
            <a:avLst/>
          </a:prstGeom>
          <a:solidFill>
            <a:schemeClr val="accent6">
              <a:lumMod val="20000"/>
              <a:lumOff val="80000"/>
            </a:schemeClr>
          </a:solidFill>
          <a:ln w="6350" algn="ctr">
            <a:noFill/>
            <a:miter lim="800000"/>
            <a:headEnd/>
            <a:tailEnd/>
          </a:ln>
          <a:effectLst/>
        </p:spPr>
        <p:txBody>
          <a:bodyPr wrap="none" lIns="36000" tIns="36000" rIns="36000" bIns="36000" anchor="ctr"/>
          <a:lstStyle/>
          <a:p>
            <a:pPr algn="ctr">
              <a:spcBef>
                <a:spcPts val="0"/>
              </a:spcBef>
            </a:pPr>
            <a:r>
              <a:rPr lang="hu-HU" sz="1200" dirty="0" smtClean="0"/>
              <a:t>Bevonás,</a:t>
            </a:r>
          </a:p>
          <a:p>
            <a:pPr algn="ctr">
              <a:spcBef>
                <a:spcPts val="0"/>
              </a:spcBef>
            </a:pPr>
            <a:r>
              <a:rPr lang="hu-HU" sz="1200" dirty="0" smtClean="0"/>
              <a:t>szemléletformálás,</a:t>
            </a:r>
          </a:p>
          <a:p>
            <a:pPr algn="ctr">
              <a:spcBef>
                <a:spcPts val="0"/>
              </a:spcBef>
            </a:pPr>
            <a:r>
              <a:rPr lang="hu-HU" sz="1200" dirty="0" smtClean="0"/>
              <a:t>közbiztonság</a:t>
            </a:r>
          </a:p>
        </p:txBody>
      </p:sp>
      <p:sp>
        <p:nvSpPr>
          <p:cNvPr id="42" name="Rectangle 41"/>
          <p:cNvSpPr>
            <a:spLocks noChangeArrowheads="1"/>
          </p:cNvSpPr>
          <p:nvPr/>
        </p:nvSpPr>
        <p:spPr bwMode="auto">
          <a:xfrm>
            <a:off x="7793180" y="5949280"/>
            <a:ext cx="1237933" cy="580074"/>
          </a:xfrm>
          <a:prstGeom prst="rect">
            <a:avLst/>
          </a:prstGeom>
          <a:solidFill>
            <a:schemeClr val="bg2"/>
          </a:solidFill>
          <a:ln w="6350" algn="ctr">
            <a:noFill/>
            <a:miter lim="800000"/>
            <a:headEnd/>
            <a:tailEnd/>
          </a:ln>
          <a:effectLst/>
        </p:spPr>
        <p:txBody>
          <a:bodyPr wrap="none" lIns="36000" tIns="36000" rIns="36000" bIns="36000" anchor="ctr"/>
          <a:lstStyle/>
          <a:p>
            <a:pPr algn="ctr"/>
            <a:r>
              <a:rPr lang="hu-HU" sz="1200" dirty="0" smtClean="0"/>
              <a:t>Megvalósítás</a:t>
            </a:r>
            <a:br>
              <a:rPr lang="hu-HU" sz="1200" dirty="0" smtClean="0"/>
            </a:br>
            <a:r>
              <a:rPr lang="hu-HU" sz="1200" dirty="0" smtClean="0"/>
              <a:t>koordinációja</a:t>
            </a:r>
          </a:p>
        </p:txBody>
      </p:sp>
      <p:sp>
        <p:nvSpPr>
          <p:cNvPr id="54" name="Rectangle 53"/>
          <p:cNvSpPr>
            <a:spLocks noChangeArrowheads="1"/>
          </p:cNvSpPr>
          <p:nvPr/>
        </p:nvSpPr>
        <p:spPr bwMode="auto">
          <a:xfrm>
            <a:off x="317989" y="976719"/>
            <a:ext cx="2293050" cy="93810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lIns="36000" tIns="36000" rIns="36000" bIns="36000" anchor="ctr">
            <a:noAutofit/>
          </a:bodyPr>
          <a:lstStyle/>
          <a:p>
            <a:pPr algn="ctr"/>
            <a:r>
              <a:rPr lang="hu-HU" sz="1400" b="1" dirty="0" smtClean="0">
                <a:solidFill>
                  <a:srgbClr val="FF0000"/>
                </a:solidFill>
              </a:rPr>
              <a:t>1. A szegénységben élők arányának a csökkentése</a:t>
            </a:r>
          </a:p>
        </p:txBody>
      </p:sp>
      <p:sp>
        <p:nvSpPr>
          <p:cNvPr id="56" name="Rectangle 55"/>
          <p:cNvSpPr>
            <a:spLocks noChangeArrowheads="1"/>
          </p:cNvSpPr>
          <p:nvPr/>
        </p:nvSpPr>
        <p:spPr bwMode="auto">
          <a:xfrm>
            <a:off x="3121756" y="978724"/>
            <a:ext cx="2446557" cy="93810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lIns="36000" tIns="36000" rIns="36000" bIns="36000" anchor="ctr">
            <a:noAutofit/>
          </a:bodyPr>
          <a:lstStyle/>
          <a:p>
            <a:pPr algn="ctr"/>
            <a:r>
              <a:rPr lang="hu-HU" sz="1400" b="1" dirty="0">
                <a:solidFill>
                  <a:srgbClr val="FF0000"/>
                </a:solidFill>
              </a:rPr>
              <a:t>2. A szegénység újratermelődésének a megakadályozása</a:t>
            </a:r>
          </a:p>
        </p:txBody>
      </p:sp>
      <p:sp>
        <p:nvSpPr>
          <p:cNvPr id="57" name="Rectangle 56"/>
          <p:cNvSpPr>
            <a:spLocks noChangeArrowheads="1"/>
          </p:cNvSpPr>
          <p:nvPr/>
        </p:nvSpPr>
        <p:spPr bwMode="auto">
          <a:xfrm>
            <a:off x="6222772" y="978724"/>
            <a:ext cx="2425988" cy="93810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lIns="36000" tIns="36000" rIns="36000" bIns="36000" anchor="ctr">
            <a:noAutofit/>
          </a:bodyPr>
          <a:lstStyle/>
          <a:p>
            <a:pPr algn="ctr"/>
            <a:r>
              <a:rPr lang="hu-HU" sz="1400" b="1" dirty="0">
                <a:solidFill>
                  <a:srgbClr val="FF0000"/>
                </a:solidFill>
              </a:rPr>
              <a:t>3. Egyenlő esélyű hozzáférés javítása, a társadalmi összetartozás erősítése</a:t>
            </a:r>
          </a:p>
        </p:txBody>
      </p:sp>
      <p:sp>
        <p:nvSpPr>
          <p:cNvPr id="20" name="Rectangle 40"/>
          <p:cNvSpPr>
            <a:spLocks noChangeArrowheads="1"/>
          </p:cNvSpPr>
          <p:nvPr/>
        </p:nvSpPr>
        <p:spPr bwMode="auto">
          <a:xfrm>
            <a:off x="5220078" y="5949280"/>
            <a:ext cx="1237933" cy="580074"/>
          </a:xfrm>
          <a:prstGeom prst="rect">
            <a:avLst/>
          </a:prstGeom>
          <a:solidFill>
            <a:srgbClr val="E7CBCE"/>
          </a:solidFill>
          <a:ln w="6350" algn="ctr">
            <a:noFill/>
            <a:miter lim="800000"/>
            <a:headEnd/>
            <a:tailEnd/>
          </a:ln>
          <a:effectLst/>
        </p:spPr>
        <p:txBody>
          <a:bodyPr wrap="none" lIns="36000" tIns="36000" rIns="36000" bIns="36000" anchor="ctr"/>
          <a:lstStyle/>
          <a:p>
            <a:pPr algn="ctr">
              <a:spcBef>
                <a:spcPts val="0"/>
              </a:spcBef>
            </a:pPr>
            <a:r>
              <a:rPr lang="hu-HU" sz="1200" dirty="0" smtClean="0"/>
              <a:t>Területi </a:t>
            </a:r>
          </a:p>
          <a:p>
            <a:pPr algn="ctr">
              <a:spcBef>
                <a:spcPts val="0"/>
              </a:spcBef>
            </a:pPr>
            <a:r>
              <a:rPr lang="hu-HU" sz="1200" dirty="0" smtClean="0"/>
              <a:t>egyenlőtlenségek</a:t>
            </a:r>
          </a:p>
        </p:txBody>
      </p:sp>
      <p:cxnSp>
        <p:nvCxnSpPr>
          <p:cNvPr id="4" name="Egyenes összekötő 3"/>
          <p:cNvCxnSpPr/>
          <p:nvPr/>
        </p:nvCxnSpPr>
        <p:spPr>
          <a:xfrm>
            <a:off x="124408" y="5661248"/>
            <a:ext cx="8851601"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Szövegdoboz 4"/>
          <p:cNvSpPr txBox="1"/>
          <p:nvPr/>
        </p:nvSpPr>
        <p:spPr>
          <a:xfrm>
            <a:off x="124415" y="5284339"/>
            <a:ext cx="3330721" cy="369332"/>
          </a:xfrm>
          <a:prstGeom prst="rect">
            <a:avLst/>
          </a:prstGeom>
          <a:noFill/>
        </p:spPr>
        <p:txBody>
          <a:bodyPr wrap="square" rtlCol="0">
            <a:spAutoFit/>
          </a:bodyPr>
          <a:lstStyle/>
          <a:p>
            <a:r>
              <a:rPr lang="hu-HU" dirty="0" smtClean="0"/>
              <a:t>Beavatkozási területek, eszközök</a:t>
            </a:r>
            <a:endParaRPr lang="hu-H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251520" y="692699"/>
            <a:ext cx="403244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hu-HU" b="1" dirty="0" smtClean="0">
                <a:solidFill>
                  <a:schemeClr val="bg1"/>
                </a:solidFill>
              </a:rPr>
              <a:t>1. Gyermekek esélyteremtése</a:t>
            </a:r>
            <a:endParaRPr lang="hu-HU" b="1" dirty="0">
              <a:solidFill>
                <a:schemeClr val="bg1"/>
              </a:solidFill>
            </a:endParaRPr>
          </a:p>
        </p:txBody>
      </p:sp>
      <p:sp>
        <p:nvSpPr>
          <p:cNvPr id="6" name="Szövegdoboz 5"/>
          <p:cNvSpPr txBox="1"/>
          <p:nvPr/>
        </p:nvSpPr>
        <p:spPr>
          <a:xfrm>
            <a:off x="4932040" y="692699"/>
            <a:ext cx="4104456" cy="646331"/>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hu-HU" b="1" dirty="0" smtClean="0"/>
              <a:t>2. Hátrányos helyzetű emberek foglalkoztatási esélyeinek növelése</a:t>
            </a:r>
            <a:endParaRPr lang="hu-HU" b="1" dirty="0"/>
          </a:p>
        </p:txBody>
      </p:sp>
      <p:sp>
        <p:nvSpPr>
          <p:cNvPr id="7" name="Szövegdoboz 6"/>
          <p:cNvSpPr txBox="1"/>
          <p:nvPr/>
        </p:nvSpPr>
        <p:spPr>
          <a:xfrm>
            <a:off x="611566" y="2845334"/>
            <a:ext cx="8136904"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hu-HU" b="1" dirty="0" smtClean="0"/>
              <a:t>3. Területi és lakhatási hátrányok felszámolása komplex programokkal</a:t>
            </a:r>
            <a:endParaRPr lang="hu-HU" b="1" dirty="0"/>
          </a:p>
        </p:txBody>
      </p:sp>
      <p:sp>
        <p:nvSpPr>
          <p:cNvPr id="9" name="Szövegdoboz 8"/>
          <p:cNvSpPr txBox="1"/>
          <p:nvPr/>
        </p:nvSpPr>
        <p:spPr>
          <a:xfrm>
            <a:off x="4572006" y="4221098"/>
            <a:ext cx="4536504" cy="646331"/>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hu-HU" b="1" dirty="0" smtClean="0"/>
              <a:t>5. A hátrányok csökkentésére irányuló állami beavatkozások hatékonyságának növelése</a:t>
            </a:r>
            <a:endParaRPr lang="hu-HU" b="1" dirty="0"/>
          </a:p>
        </p:txBody>
      </p:sp>
      <p:sp>
        <p:nvSpPr>
          <p:cNvPr id="10" name="Szövegdoboz 9"/>
          <p:cNvSpPr txBox="1"/>
          <p:nvPr/>
        </p:nvSpPr>
        <p:spPr>
          <a:xfrm>
            <a:off x="179512" y="1196752"/>
            <a:ext cx="2016224"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dirty="0" smtClean="0"/>
              <a:t>A gyermek jól-létének növelése, gyermekeket sújtó nélkülözés csökkentése</a:t>
            </a:r>
          </a:p>
          <a:p>
            <a:pPr algn="ctr"/>
            <a:endParaRPr lang="hu-HU" sz="1400" dirty="0" smtClean="0"/>
          </a:p>
          <a:p>
            <a:pPr algn="ctr"/>
            <a:endParaRPr lang="hu-HU" sz="1400" dirty="0"/>
          </a:p>
        </p:txBody>
      </p:sp>
      <p:sp>
        <p:nvSpPr>
          <p:cNvPr id="11" name="Szövegdoboz 10"/>
          <p:cNvSpPr txBox="1"/>
          <p:nvPr/>
        </p:nvSpPr>
        <p:spPr>
          <a:xfrm>
            <a:off x="2411760" y="1196752"/>
            <a:ext cx="1872208"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dirty="0" smtClean="0"/>
              <a:t>Hátrányos helyzetű tanulók iskolai előre menetelének segítése </a:t>
            </a:r>
            <a:r>
              <a:rPr lang="hu-HU" sz="1400" i="1" dirty="0" smtClean="0"/>
              <a:t>(köznevelésen belüli és kívüli eszközökkel</a:t>
            </a:r>
            <a:r>
              <a:rPr lang="hu-HU" sz="1400" dirty="0" smtClean="0"/>
              <a:t>)</a:t>
            </a:r>
          </a:p>
          <a:p>
            <a:pPr algn="ctr"/>
            <a:endParaRPr lang="hu-HU" sz="1400" dirty="0"/>
          </a:p>
        </p:txBody>
      </p:sp>
      <p:sp>
        <p:nvSpPr>
          <p:cNvPr id="12" name="Szövegdoboz 11"/>
          <p:cNvSpPr txBox="1"/>
          <p:nvPr/>
        </p:nvSpPr>
        <p:spPr>
          <a:xfrm>
            <a:off x="4860038" y="1412777"/>
            <a:ext cx="2232248" cy="116955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A munkaerő-piaci szempontból hátrányos helyzetű  csoportok </a:t>
            </a:r>
            <a:r>
              <a:rPr lang="hu-HU" sz="1400" b="1" dirty="0" smtClean="0"/>
              <a:t>foglalkoztathatóság</a:t>
            </a:r>
            <a:r>
              <a:rPr lang="hu-HU" sz="1400" dirty="0" smtClean="0"/>
              <a:t>ának növelése </a:t>
            </a:r>
            <a:endParaRPr lang="hu-HU" sz="1400" dirty="0"/>
          </a:p>
        </p:txBody>
      </p:sp>
      <p:sp>
        <p:nvSpPr>
          <p:cNvPr id="13" name="Szövegdoboz 12"/>
          <p:cNvSpPr txBox="1"/>
          <p:nvPr/>
        </p:nvSpPr>
        <p:spPr>
          <a:xfrm>
            <a:off x="7164288" y="1412777"/>
            <a:ext cx="1872208" cy="116955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Hátrányos helyzetű emberek </a:t>
            </a:r>
            <a:r>
              <a:rPr lang="hu-HU" sz="1400" b="1" dirty="0" smtClean="0"/>
              <a:t>foglalkozatási </a:t>
            </a:r>
            <a:r>
              <a:rPr lang="hu-HU" sz="1400" dirty="0" smtClean="0"/>
              <a:t>lehetőségeinek bővítése  </a:t>
            </a:r>
          </a:p>
          <a:p>
            <a:pPr algn="ctr"/>
            <a:endParaRPr lang="hu-HU" sz="1400" dirty="0"/>
          </a:p>
        </p:txBody>
      </p:sp>
      <p:sp>
        <p:nvSpPr>
          <p:cNvPr id="14" name="Szövegdoboz 13"/>
          <p:cNvSpPr txBox="1"/>
          <p:nvPr/>
        </p:nvSpPr>
        <p:spPr>
          <a:xfrm>
            <a:off x="611566" y="3356992"/>
            <a:ext cx="3888432"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dirty="0" smtClean="0"/>
              <a:t>Kiemelt települések, térségek </a:t>
            </a:r>
          </a:p>
          <a:p>
            <a:pPr algn="ctr"/>
            <a:r>
              <a:rPr lang="hu-HU" sz="1400" dirty="0" smtClean="0"/>
              <a:t>komplex fejlesztése </a:t>
            </a:r>
            <a:endParaRPr lang="hu-HU" sz="1400" i="1" dirty="0"/>
          </a:p>
        </p:txBody>
      </p:sp>
      <p:sp>
        <p:nvSpPr>
          <p:cNvPr id="15" name="Szövegdoboz 14"/>
          <p:cNvSpPr txBox="1"/>
          <p:nvPr/>
        </p:nvSpPr>
        <p:spPr>
          <a:xfrm>
            <a:off x="5712178" y="3337722"/>
            <a:ext cx="2988326" cy="73866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dirty="0"/>
              <a:t>Tartós szegénységben, </a:t>
            </a:r>
            <a:r>
              <a:rPr lang="hu-HU" sz="1400" dirty="0" err="1" smtClean="0"/>
              <a:t>szegregált</a:t>
            </a:r>
            <a:r>
              <a:rPr lang="hu-HU" sz="1400" dirty="0" smtClean="0"/>
              <a:t> </a:t>
            </a:r>
            <a:r>
              <a:rPr lang="hu-HU" sz="1400" dirty="0"/>
              <a:t>élethelyzetben élők, romák integrációjának </a:t>
            </a:r>
            <a:r>
              <a:rPr lang="hu-HU" sz="1400" dirty="0" smtClean="0"/>
              <a:t>segítése </a:t>
            </a:r>
            <a:endParaRPr lang="hu-HU" sz="1400" dirty="0"/>
          </a:p>
        </p:txBody>
      </p:sp>
      <p:sp>
        <p:nvSpPr>
          <p:cNvPr id="16" name="Szövegdoboz 15"/>
          <p:cNvSpPr txBox="1"/>
          <p:nvPr/>
        </p:nvSpPr>
        <p:spPr>
          <a:xfrm>
            <a:off x="179517" y="4221098"/>
            <a:ext cx="4032448"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hu-HU" b="1" dirty="0" smtClean="0"/>
              <a:t>4. A társadalmi együttélés erősítése</a:t>
            </a:r>
          </a:p>
          <a:p>
            <a:pPr algn="ctr"/>
            <a:endParaRPr lang="hu-HU" b="1" dirty="0"/>
          </a:p>
        </p:txBody>
      </p:sp>
      <p:sp>
        <p:nvSpPr>
          <p:cNvPr id="17" name="Szövegdoboz 16"/>
          <p:cNvSpPr txBox="1"/>
          <p:nvPr/>
        </p:nvSpPr>
        <p:spPr>
          <a:xfrm>
            <a:off x="395542" y="116633"/>
            <a:ext cx="8352928"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2400" b="1" cap="small" dirty="0" smtClean="0">
                <a:solidFill>
                  <a:schemeClr val="accent2">
                    <a:lumMod val="50000"/>
                  </a:schemeClr>
                </a:solidFill>
              </a:rPr>
              <a:t> Felzárkózás-fejlesztési irányok 2014-2020 </a:t>
            </a:r>
            <a:endParaRPr lang="hu-HU" sz="2400" b="1" cap="small" dirty="0">
              <a:solidFill>
                <a:schemeClr val="accent2">
                  <a:lumMod val="50000"/>
                </a:schemeClr>
              </a:solidFill>
            </a:endParaRPr>
          </a:p>
        </p:txBody>
      </p:sp>
      <p:sp>
        <p:nvSpPr>
          <p:cNvPr id="18" name="Szövegdoboz 17"/>
          <p:cNvSpPr txBox="1"/>
          <p:nvPr/>
        </p:nvSpPr>
        <p:spPr>
          <a:xfrm>
            <a:off x="120959" y="5003884"/>
            <a:ext cx="4032448"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hu-HU" sz="1400" dirty="0" smtClean="0"/>
              <a:t>Hátrányos helyzetű emberek és romák bevonása, (pl. civil szerveződéseik támogatása)</a:t>
            </a:r>
            <a:endParaRPr lang="hu-HU" sz="1400" dirty="0"/>
          </a:p>
        </p:txBody>
      </p:sp>
      <p:sp>
        <p:nvSpPr>
          <p:cNvPr id="19" name="Szövegdoboz 18"/>
          <p:cNvSpPr txBox="1"/>
          <p:nvPr/>
        </p:nvSpPr>
        <p:spPr>
          <a:xfrm>
            <a:off x="4572006" y="4988671"/>
            <a:ext cx="216024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hu-HU" sz="1400" dirty="0" smtClean="0"/>
              <a:t>Szakmai módszertani fejlesztések, képzések</a:t>
            </a:r>
            <a:endParaRPr lang="hu-HU" sz="1400" dirty="0"/>
          </a:p>
        </p:txBody>
      </p:sp>
      <p:sp>
        <p:nvSpPr>
          <p:cNvPr id="20" name="Szövegdoboz 19"/>
          <p:cNvSpPr txBox="1"/>
          <p:nvPr/>
        </p:nvSpPr>
        <p:spPr>
          <a:xfrm>
            <a:off x="6948270" y="4941168"/>
            <a:ext cx="216024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hu-HU" sz="1400" dirty="0" smtClean="0"/>
              <a:t>Monitoring rendszer fejlesztése, kutatások, adatgyűjtések</a:t>
            </a:r>
            <a:endParaRPr lang="hu-HU" sz="1400" dirty="0"/>
          </a:p>
        </p:txBody>
      </p:sp>
      <p:sp>
        <p:nvSpPr>
          <p:cNvPr id="21" name="Szövegdoboz 20"/>
          <p:cNvSpPr txBox="1"/>
          <p:nvPr/>
        </p:nvSpPr>
        <p:spPr>
          <a:xfrm>
            <a:off x="4572006" y="5679832"/>
            <a:ext cx="216024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hu-HU" sz="1400" dirty="0" smtClean="0"/>
              <a:t>Felzárkózási, esélyegyenlőségi kapacitásfejlesztés</a:t>
            </a:r>
            <a:endParaRPr lang="hu-HU" sz="1400" dirty="0"/>
          </a:p>
        </p:txBody>
      </p:sp>
      <p:sp>
        <p:nvSpPr>
          <p:cNvPr id="22" name="Szövegdoboz 21"/>
          <p:cNvSpPr txBox="1"/>
          <p:nvPr/>
        </p:nvSpPr>
        <p:spPr>
          <a:xfrm>
            <a:off x="6948270" y="5805269"/>
            <a:ext cx="2160240"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hu-HU" sz="1400" dirty="0" smtClean="0"/>
              <a:t>Partnerségi együttműködések és koordinációs mechanizmusok erősítése</a:t>
            </a:r>
            <a:endParaRPr lang="hu-HU" sz="1400" dirty="0"/>
          </a:p>
        </p:txBody>
      </p:sp>
      <p:sp>
        <p:nvSpPr>
          <p:cNvPr id="23" name="Szövegdoboz 22"/>
          <p:cNvSpPr txBox="1"/>
          <p:nvPr/>
        </p:nvSpPr>
        <p:spPr>
          <a:xfrm>
            <a:off x="107506" y="5634826"/>
            <a:ext cx="4032448"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hu-HU" sz="1400" dirty="0" err="1" smtClean="0"/>
              <a:t>Antidiszkriminációs</a:t>
            </a:r>
            <a:r>
              <a:rPr lang="hu-HU" sz="1400" dirty="0" smtClean="0"/>
              <a:t> és multikulturális programok, szemléletformálás</a:t>
            </a:r>
            <a:endParaRPr lang="hu-HU"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179518" y="116632"/>
            <a:ext cx="8784976"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hu-HU" b="1" dirty="0" smtClean="0">
                <a:solidFill>
                  <a:schemeClr val="tx1"/>
                </a:solidFill>
              </a:rPr>
              <a:t>1. Gyermekek esélyteremtése</a:t>
            </a:r>
            <a:endParaRPr lang="hu-HU" b="1" dirty="0">
              <a:solidFill>
                <a:schemeClr val="tx1"/>
              </a:solidFill>
            </a:endParaRPr>
          </a:p>
        </p:txBody>
      </p:sp>
      <p:sp>
        <p:nvSpPr>
          <p:cNvPr id="10" name="Szövegdoboz 9"/>
          <p:cNvSpPr txBox="1"/>
          <p:nvPr/>
        </p:nvSpPr>
        <p:spPr>
          <a:xfrm>
            <a:off x="107503" y="529516"/>
            <a:ext cx="4089305" cy="52322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hu-HU" sz="1400" b="1" dirty="0" smtClean="0"/>
              <a:t>A gyermekek jól-létének növelése, a gyermekeket sújtó nélkülözés csökkentése </a:t>
            </a:r>
          </a:p>
        </p:txBody>
      </p:sp>
      <p:sp>
        <p:nvSpPr>
          <p:cNvPr id="11" name="Szövegdoboz 10"/>
          <p:cNvSpPr txBox="1"/>
          <p:nvPr/>
        </p:nvSpPr>
        <p:spPr>
          <a:xfrm>
            <a:off x="4283968" y="529516"/>
            <a:ext cx="4752528" cy="52322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hu-HU" sz="1400" dirty="0"/>
              <a:t>Hátrányos helyzetű tanulók iskolai előre menetelének segítése </a:t>
            </a:r>
            <a:r>
              <a:rPr lang="hu-HU" sz="1400" i="1" dirty="0"/>
              <a:t>(köznevelésen belüli és kívüli eszközökkel</a:t>
            </a:r>
            <a:r>
              <a:rPr lang="hu-HU" sz="1400" dirty="0"/>
              <a:t>)</a:t>
            </a:r>
          </a:p>
        </p:txBody>
      </p:sp>
      <p:sp>
        <p:nvSpPr>
          <p:cNvPr id="12" name="Szövegdoboz 11"/>
          <p:cNvSpPr txBox="1"/>
          <p:nvPr/>
        </p:nvSpPr>
        <p:spPr>
          <a:xfrm>
            <a:off x="107510" y="1540532"/>
            <a:ext cx="2051720" cy="160043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i="1" dirty="0" smtClean="0"/>
              <a:t>„Jó kis hely”</a:t>
            </a:r>
          </a:p>
          <a:p>
            <a:pPr algn="ctr"/>
            <a:r>
              <a:rPr lang="hu-HU" sz="1400" dirty="0" smtClean="0"/>
              <a:t>Szolgáltatáshiányos </a:t>
            </a:r>
            <a:r>
              <a:rPr lang="hu-HU" sz="1400" b="1" dirty="0" smtClean="0"/>
              <a:t>kistelepüléseken</a:t>
            </a:r>
            <a:r>
              <a:rPr lang="hu-HU" sz="1400" dirty="0" smtClean="0"/>
              <a:t> élő gyermekek, fiatalok és szüleik  felzárkózási esélyeit növelő programok és</a:t>
            </a:r>
          </a:p>
        </p:txBody>
      </p:sp>
      <p:sp>
        <p:nvSpPr>
          <p:cNvPr id="19" name="Szövegdoboz 18"/>
          <p:cNvSpPr txBox="1"/>
          <p:nvPr/>
        </p:nvSpPr>
        <p:spPr>
          <a:xfrm>
            <a:off x="2267751" y="1541112"/>
            <a:ext cx="1929063" cy="18158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dirty="0" smtClean="0"/>
              <a:t>„</a:t>
            </a:r>
            <a:r>
              <a:rPr lang="hu-HU" sz="1400" i="1" dirty="0" smtClean="0"/>
              <a:t>Integrált térségi gyerekesély programok”</a:t>
            </a:r>
          </a:p>
          <a:p>
            <a:pPr algn="ctr"/>
            <a:r>
              <a:rPr lang="hu-HU" sz="1400" dirty="0" smtClean="0"/>
              <a:t>Hátrányos helyzetű </a:t>
            </a:r>
            <a:r>
              <a:rPr lang="hu-HU" sz="1400" b="1" dirty="0" smtClean="0"/>
              <a:t>térségekben</a:t>
            </a:r>
            <a:r>
              <a:rPr lang="hu-HU" sz="1400" dirty="0" smtClean="0"/>
              <a:t> felzárkózást segítő gyermek és ifjúsági programok</a:t>
            </a:r>
            <a:endParaRPr lang="hu-HU" sz="1400" dirty="0"/>
          </a:p>
        </p:txBody>
      </p:sp>
      <p:sp>
        <p:nvSpPr>
          <p:cNvPr id="20" name="Szövegdoboz 19"/>
          <p:cNvSpPr txBox="1"/>
          <p:nvPr/>
        </p:nvSpPr>
        <p:spPr>
          <a:xfrm>
            <a:off x="81809" y="3095970"/>
            <a:ext cx="2025515"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i="1" dirty="0" smtClean="0"/>
              <a:t>Biztos Kezdet</a:t>
            </a:r>
            <a:endParaRPr lang="hu-HU" sz="1400" dirty="0"/>
          </a:p>
          <a:p>
            <a:pPr algn="ctr"/>
            <a:r>
              <a:rPr lang="hu-HU" sz="1400" dirty="0" smtClean="0"/>
              <a:t>Koragyermekkori felzárkózást segítő programok</a:t>
            </a:r>
          </a:p>
        </p:txBody>
      </p:sp>
      <p:sp>
        <p:nvSpPr>
          <p:cNvPr id="32" name="Szövegdoboz 31"/>
          <p:cNvSpPr txBox="1"/>
          <p:nvPr/>
        </p:nvSpPr>
        <p:spPr>
          <a:xfrm>
            <a:off x="6675041" y="4577446"/>
            <a:ext cx="2388778" cy="160043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i="1" dirty="0" smtClean="0"/>
              <a:t>Esélypontok </a:t>
            </a:r>
          </a:p>
          <a:p>
            <a:pPr algn="ctr"/>
            <a:r>
              <a:rPr lang="hu-HU" sz="1400" dirty="0" smtClean="0"/>
              <a:t>óvodákkal óvodáknak</a:t>
            </a:r>
          </a:p>
          <a:p>
            <a:pPr algn="ctr"/>
            <a:r>
              <a:rPr lang="hu-HU" sz="1400" dirty="0" smtClean="0"/>
              <a:t>az óvodáskorúakra irányuló esélyteremtő programok összehangoltabb megvalósításáért, elsősorban elmaradott térségekben</a:t>
            </a:r>
            <a:endParaRPr lang="hu-HU" sz="800" dirty="0" smtClean="0"/>
          </a:p>
        </p:txBody>
      </p:sp>
      <p:sp>
        <p:nvSpPr>
          <p:cNvPr id="38" name="Szövegdoboz 37"/>
          <p:cNvSpPr txBox="1"/>
          <p:nvPr/>
        </p:nvSpPr>
        <p:spPr>
          <a:xfrm>
            <a:off x="107503" y="1192415"/>
            <a:ext cx="5068955" cy="338554"/>
          </a:xfrm>
          <a:prstGeom prst="rect">
            <a:avLst/>
          </a:prstGeom>
          <a:noFill/>
        </p:spPr>
        <p:txBody>
          <a:bodyPr wrap="square" rtlCol="0">
            <a:spAutoFit/>
          </a:bodyPr>
          <a:lstStyle/>
          <a:p>
            <a:r>
              <a:rPr lang="hu-HU" sz="1600" b="1" dirty="0" smtClean="0">
                <a:solidFill>
                  <a:srgbClr val="C00000"/>
                </a:solidFill>
              </a:rPr>
              <a:t>2015-2017 TFHÁT programok        a legkorábbi életkortól  </a:t>
            </a:r>
            <a:endParaRPr lang="hu-HU" sz="1600" b="1" dirty="0">
              <a:solidFill>
                <a:srgbClr val="C00000"/>
              </a:solidFill>
            </a:endParaRPr>
          </a:p>
        </p:txBody>
      </p:sp>
      <p:sp>
        <p:nvSpPr>
          <p:cNvPr id="2" name="Balra nyíl feliratnak 1"/>
          <p:cNvSpPr/>
          <p:nvPr/>
        </p:nvSpPr>
        <p:spPr>
          <a:xfrm rot="3600722">
            <a:off x="1510105" y="3501668"/>
            <a:ext cx="2263751" cy="988206"/>
          </a:xfrm>
          <a:prstGeom prst="leftArrowCallout">
            <a:avLst>
              <a:gd name="adj1" fmla="val 52919"/>
              <a:gd name="adj2" fmla="val 50000"/>
              <a:gd name="adj3" fmla="val 39100"/>
              <a:gd name="adj4" fmla="val 806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sz="1400" dirty="0">
                <a:solidFill>
                  <a:schemeClr val="tx1"/>
                </a:solidFill>
              </a:rPr>
              <a:t>Gyerekesély programok szakmai támogatása, </a:t>
            </a:r>
            <a:r>
              <a:rPr lang="hu-HU" sz="1400" dirty="0" smtClean="0">
                <a:solidFill>
                  <a:schemeClr val="tx1"/>
                </a:solidFill>
              </a:rPr>
              <a:t>összehangolása</a:t>
            </a:r>
            <a:endParaRPr lang="hu-HU" sz="1400" dirty="0">
              <a:solidFill>
                <a:schemeClr val="tx1"/>
              </a:solidFill>
            </a:endParaRPr>
          </a:p>
        </p:txBody>
      </p:sp>
      <p:sp>
        <p:nvSpPr>
          <p:cNvPr id="4" name="Téglalap 3"/>
          <p:cNvSpPr/>
          <p:nvPr/>
        </p:nvSpPr>
        <p:spPr>
          <a:xfrm>
            <a:off x="6228184" y="1192415"/>
            <a:ext cx="2808312" cy="338554"/>
          </a:xfrm>
          <a:prstGeom prst="rect">
            <a:avLst/>
          </a:prstGeom>
          <a:noFill/>
        </p:spPr>
        <p:txBody>
          <a:bodyPr wrap="square" rtlCol="0">
            <a:spAutoFit/>
          </a:bodyPr>
          <a:lstStyle/>
          <a:p>
            <a:pPr algn="ctr"/>
            <a:r>
              <a:rPr lang="hu-HU" sz="1600" b="1" dirty="0" smtClean="0">
                <a:solidFill>
                  <a:srgbClr val="C00000"/>
                </a:solidFill>
              </a:rPr>
              <a:t>a sikeres végzettségszerzésig.</a:t>
            </a:r>
            <a:endParaRPr lang="hu-HU" sz="1600" b="1" dirty="0">
              <a:solidFill>
                <a:srgbClr val="C00000"/>
              </a:solidFill>
            </a:endParaRPr>
          </a:p>
        </p:txBody>
      </p:sp>
      <p:sp>
        <p:nvSpPr>
          <p:cNvPr id="29" name="Szövegdoboz 28"/>
          <p:cNvSpPr txBox="1"/>
          <p:nvPr/>
        </p:nvSpPr>
        <p:spPr>
          <a:xfrm>
            <a:off x="4296017" y="1556796"/>
            <a:ext cx="2351199"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hu-HU" sz="1400" i="1" dirty="0" smtClean="0"/>
              <a:t>Útravaló Ösztöndíjprogram -</a:t>
            </a:r>
          </a:p>
          <a:p>
            <a:pPr algn="ctr"/>
            <a:r>
              <a:rPr lang="hu-HU" sz="1400" i="1" dirty="0" smtClean="0"/>
              <a:t> </a:t>
            </a:r>
            <a:r>
              <a:rPr lang="hu-HU" sz="1400" dirty="0" smtClean="0"/>
              <a:t>ösztöndíj és </a:t>
            </a:r>
            <a:r>
              <a:rPr lang="hu-HU" sz="1400" dirty="0" err="1" smtClean="0"/>
              <a:t>mentorálás</a:t>
            </a:r>
            <a:r>
              <a:rPr lang="hu-HU" sz="1400" dirty="0" smtClean="0"/>
              <a:t> hátrányos helyzetű tanulók továbbtanulásáért</a:t>
            </a:r>
            <a:endParaRPr lang="hu-HU" sz="1400" i="1" dirty="0" smtClean="0"/>
          </a:p>
        </p:txBody>
      </p:sp>
      <p:sp>
        <p:nvSpPr>
          <p:cNvPr id="30" name="Szövegdoboz 29"/>
          <p:cNvSpPr txBox="1"/>
          <p:nvPr/>
        </p:nvSpPr>
        <p:spPr>
          <a:xfrm>
            <a:off x="3658759" y="4437117"/>
            <a:ext cx="2892303" cy="73866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defPPr>
              <a:defRPr lang="hu-HU"/>
            </a:defPPr>
            <a:lvl1pPr algn="ctr">
              <a:defRPr sz="1400" i="1">
                <a:solidFill>
                  <a:schemeClr val="tx1"/>
                </a:solidFill>
              </a:defRPr>
            </a:lvl1pPr>
          </a:lstStyle>
          <a:p>
            <a:r>
              <a:rPr lang="hu-HU" dirty="0"/>
              <a:t>Második Esély Programok</a:t>
            </a:r>
          </a:p>
          <a:p>
            <a:r>
              <a:rPr lang="hu-HU" i="0" dirty="0"/>
              <a:t>Tanköteles koron túli fiatalok végzettség szerzésének </a:t>
            </a:r>
            <a:r>
              <a:rPr lang="hu-HU" i="0" dirty="0" smtClean="0"/>
              <a:t>támogatására</a:t>
            </a:r>
            <a:endParaRPr lang="hu-HU" i="0" dirty="0"/>
          </a:p>
        </p:txBody>
      </p:sp>
      <p:sp>
        <p:nvSpPr>
          <p:cNvPr id="31" name="Szövegdoboz 30"/>
          <p:cNvSpPr txBox="1"/>
          <p:nvPr/>
        </p:nvSpPr>
        <p:spPr>
          <a:xfrm>
            <a:off x="4296021" y="2564914"/>
            <a:ext cx="2261071"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i="1" dirty="0" smtClean="0"/>
              <a:t>Tanoda program</a:t>
            </a:r>
          </a:p>
          <a:p>
            <a:pPr algn="ctr"/>
            <a:r>
              <a:rPr lang="hu-HU" sz="1400" dirty="0" smtClean="0"/>
              <a:t>hátrányos helyzetű, roma tanulók iskolai előrehaladásáért</a:t>
            </a:r>
            <a:endParaRPr lang="hu-HU" sz="800" dirty="0" smtClean="0"/>
          </a:p>
        </p:txBody>
      </p:sp>
      <p:sp>
        <p:nvSpPr>
          <p:cNvPr id="33" name="Szövegdoboz 32"/>
          <p:cNvSpPr txBox="1"/>
          <p:nvPr/>
        </p:nvSpPr>
        <p:spPr>
          <a:xfrm>
            <a:off x="6647220" y="1556792"/>
            <a:ext cx="2429923"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i="1" dirty="0" smtClean="0"/>
              <a:t>Integrációs </a:t>
            </a:r>
            <a:r>
              <a:rPr lang="hu-HU" sz="1400" i="1" dirty="0"/>
              <a:t>Pedagógiai </a:t>
            </a:r>
            <a:r>
              <a:rPr lang="hu-HU" sz="1400" i="1" dirty="0" smtClean="0"/>
              <a:t>Rendszer az óvodákban</a:t>
            </a:r>
            <a:endParaRPr lang="hu-HU" sz="1400" i="1" dirty="0"/>
          </a:p>
        </p:txBody>
      </p:sp>
      <p:sp>
        <p:nvSpPr>
          <p:cNvPr id="35" name="Szövegdoboz 34"/>
          <p:cNvSpPr txBox="1"/>
          <p:nvPr/>
        </p:nvSpPr>
        <p:spPr>
          <a:xfrm>
            <a:off x="3658762" y="5445234"/>
            <a:ext cx="2849848" cy="95410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defPPr>
              <a:defRPr lang="hu-HU"/>
            </a:defPPr>
            <a:lvl1pPr algn="ctr">
              <a:defRPr sz="1400" i="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hu-HU" dirty="0"/>
              <a:t>Roma szakkollégiumok</a:t>
            </a:r>
          </a:p>
          <a:p>
            <a:r>
              <a:rPr lang="hu-HU" i="0" dirty="0"/>
              <a:t>Roma fiatalok diplomaszerzésének és társadalmi szerepvállalásának </a:t>
            </a:r>
            <a:r>
              <a:rPr lang="hu-HU" i="0" dirty="0" smtClean="0"/>
              <a:t>támogatása </a:t>
            </a:r>
            <a:endParaRPr lang="hu-HU" i="0" dirty="0"/>
          </a:p>
        </p:txBody>
      </p:sp>
      <p:sp>
        <p:nvSpPr>
          <p:cNvPr id="7" name="Robbanás 2 6"/>
          <p:cNvSpPr/>
          <p:nvPr/>
        </p:nvSpPr>
        <p:spPr>
          <a:xfrm>
            <a:off x="206500" y="4793739"/>
            <a:ext cx="2236051" cy="1605602"/>
          </a:xfrm>
          <a:prstGeom prst="irregularSeal2">
            <a:avLst/>
          </a:prstGeom>
          <a:solidFill>
            <a:schemeClr val="tx2">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solidFill>
                  <a:srgbClr val="C00000"/>
                </a:solidFill>
              </a:rPr>
              <a:t>RSZTOP</a:t>
            </a:r>
            <a:endParaRPr lang="hu-HU" dirty="0">
              <a:solidFill>
                <a:srgbClr val="C00000"/>
              </a:solidFill>
            </a:endParaRPr>
          </a:p>
        </p:txBody>
      </p:sp>
      <p:sp>
        <p:nvSpPr>
          <p:cNvPr id="39" name="Balra nyíl feliratnak 38"/>
          <p:cNvSpPr/>
          <p:nvPr/>
        </p:nvSpPr>
        <p:spPr>
          <a:xfrm rot="2302148">
            <a:off x="6506831" y="2849725"/>
            <a:ext cx="2474138" cy="929237"/>
          </a:xfrm>
          <a:prstGeom prst="leftArrowCallout">
            <a:avLst>
              <a:gd name="adj1" fmla="val 54768"/>
              <a:gd name="adj2" fmla="val 50000"/>
              <a:gd name="adj3" fmla="val 51504"/>
              <a:gd name="adj4" fmla="val 6995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u-HU" sz="1400" dirty="0">
                <a:solidFill>
                  <a:schemeClr val="tx1"/>
                </a:solidFill>
              </a:rPr>
              <a:t>Köznevelési esélyteremtés szakmai támogatása, </a:t>
            </a:r>
            <a:r>
              <a:rPr lang="hu-HU" sz="1400" dirty="0" smtClean="0">
                <a:solidFill>
                  <a:schemeClr val="tx1"/>
                </a:solidFill>
              </a:rPr>
              <a:t>összehangolása </a:t>
            </a:r>
            <a:endParaRPr lang="hu-HU" sz="1400" dirty="0">
              <a:solidFill>
                <a:schemeClr val="tx1"/>
              </a:solidFill>
            </a:endParaRPr>
          </a:p>
        </p:txBody>
      </p:sp>
      <p:sp>
        <p:nvSpPr>
          <p:cNvPr id="15" name="Jobbra nyíl 14"/>
          <p:cNvSpPr/>
          <p:nvPr/>
        </p:nvSpPr>
        <p:spPr>
          <a:xfrm>
            <a:off x="5369320" y="1256237"/>
            <a:ext cx="852048" cy="262209"/>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solidFill>
                <a:srgbClr val="C00000"/>
              </a:solidFill>
            </a:endParaRPr>
          </a:p>
        </p:txBody>
      </p:sp>
      <p:sp>
        <p:nvSpPr>
          <p:cNvPr id="17" name="Szövegdoboz 16"/>
          <p:cNvSpPr txBox="1"/>
          <p:nvPr/>
        </p:nvSpPr>
        <p:spPr>
          <a:xfrm>
            <a:off x="32240" y="6460784"/>
            <a:ext cx="9111765" cy="33855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600" dirty="0">
                <a:solidFill>
                  <a:srgbClr val="C00000"/>
                </a:solidFill>
              </a:rPr>
              <a:t>Érintett ágazatok </a:t>
            </a:r>
            <a:r>
              <a:rPr lang="hu-HU" sz="1600" dirty="0" smtClean="0">
                <a:solidFill>
                  <a:srgbClr val="C00000"/>
                </a:solidFill>
              </a:rPr>
              <a:t>bevonásával (</a:t>
            </a:r>
            <a:r>
              <a:rPr lang="hu-HU" sz="1600" dirty="0">
                <a:solidFill>
                  <a:srgbClr val="C00000"/>
                </a:solidFill>
              </a:rPr>
              <a:t>szociális, családügy, egészségügy, köznevelés, felsőoktatás, kultúra</a:t>
            </a:r>
            <a:r>
              <a:rPr lang="hu-HU" sz="1600" dirty="0" smtClean="0">
                <a:solidFill>
                  <a:srgbClr val="C00000"/>
                </a:solidFill>
              </a:rPr>
              <a:t>)</a:t>
            </a:r>
            <a:endParaRPr lang="hu-HU" sz="1600" dirty="0">
              <a:solidFill>
                <a:srgbClr val="C00000"/>
              </a:solidFill>
            </a:endParaRPr>
          </a:p>
        </p:txBody>
      </p:sp>
      <p:sp>
        <p:nvSpPr>
          <p:cNvPr id="40" name="Szövegdoboz 39"/>
          <p:cNvSpPr txBox="1"/>
          <p:nvPr/>
        </p:nvSpPr>
        <p:spPr>
          <a:xfrm>
            <a:off x="4315553" y="3626440"/>
            <a:ext cx="2241539" cy="73866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dirty="0" smtClean="0">
                <a:solidFill>
                  <a:schemeClr val="tx1"/>
                </a:solidFill>
              </a:rPr>
              <a:t>Roma lányok végzettség nélküli iskolaelhagyásának megelőzése</a:t>
            </a:r>
          </a:p>
        </p:txBody>
      </p:sp>
      <p:cxnSp>
        <p:nvCxnSpPr>
          <p:cNvPr id="42" name="Egyenes összekötő nyíllal 41"/>
          <p:cNvCxnSpPr/>
          <p:nvPr/>
        </p:nvCxnSpPr>
        <p:spPr>
          <a:xfrm flipV="1">
            <a:off x="6647215" y="3744034"/>
            <a:ext cx="517073" cy="4050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gyenes összekötő nyíllal 43"/>
          <p:cNvCxnSpPr/>
          <p:nvPr/>
        </p:nvCxnSpPr>
        <p:spPr>
          <a:xfrm flipV="1">
            <a:off x="6660237" y="3314343"/>
            <a:ext cx="259432" cy="426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Egyenes összekötő nyíllal 45"/>
          <p:cNvCxnSpPr/>
          <p:nvPr/>
        </p:nvCxnSpPr>
        <p:spPr>
          <a:xfrm>
            <a:off x="6675041" y="2315615"/>
            <a:ext cx="244623" cy="133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Egyenes összekötő nyíllal 48"/>
          <p:cNvCxnSpPr/>
          <p:nvPr/>
        </p:nvCxnSpPr>
        <p:spPr>
          <a:xfrm flipH="1">
            <a:off x="8244410" y="2182189"/>
            <a:ext cx="288032" cy="382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Egyenes összekötő nyíllal 51"/>
          <p:cNvCxnSpPr/>
          <p:nvPr/>
        </p:nvCxnSpPr>
        <p:spPr>
          <a:xfrm flipV="1">
            <a:off x="7524328" y="3995772"/>
            <a:ext cx="72008" cy="4413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Szövegdoboz 27"/>
          <p:cNvSpPr txBox="1"/>
          <p:nvPr/>
        </p:nvSpPr>
        <p:spPr>
          <a:xfrm>
            <a:off x="130665" y="4149080"/>
            <a:ext cx="2025515"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dirty="0"/>
              <a:t>Gyerekesély programok infrastrukturális háttere</a:t>
            </a:r>
            <a:endParaRPr lang="hu-HU"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zövegdoboz 5"/>
          <p:cNvSpPr txBox="1"/>
          <p:nvPr/>
        </p:nvSpPr>
        <p:spPr>
          <a:xfrm>
            <a:off x="251522" y="44624"/>
            <a:ext cx="871296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hu-HU" b="1" dirty="0" smtClean="0"/>
              <a:t>2. Hátrányos helyzetű emberek foglalkoztatási esélyeinek növelése</a:t>
            </a:r>
            <a:endParaRPr lang="hu-HU" b="1" dirty="0"/>
          </a:p>
        </p:txBody>
      </p:sp>
      <p:sp>
        <p:nvSpPr>
          <p:cNvPr id="12" name="Szövegdoboz 11"/>
          <p:cNvSpPr txBox="1"/>
          <p:nvPr/>
        </p:nvSpPr>
        <p:spPr>
          <a:xfrm>
            <a:off x="251522" y="457508"/>
            <a:ext cx="3600398" cy="95410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hu-HU" sz="1400" b="1" dirty="0" smtClean="0"/>
              <a:t>A halmozottan hátrányos helyzetű csoportok munkaerő-piaci  eszközökben való részvételének és munkaerőpiacon történő megjelenésének támogatása</a:t>
            </a:r>
            <a:endParaRPr lang="hu-HU" sz="1400" b="1" dirty="0"/>
          </a:p>
        </p:txBody>
      </p:sp>
      <p:sp>
        <p:nvSpPr>
          <p:cNvPr id="13" name="Szövegdoboz 12"/>
          <p:cNvSpPr txBox="1"/>
          <p:nvPr/>
        </p:nvSpPr>
        <p:spPr>
          <a:xfrm>
            <a:off x="4608006" y="457508"/>
            <a:ext cx="4356488" cy="73866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hu-HU" sz="1400" b="1" dirty="0" smtClean="0"/>
              <a:t>Hátrányos helyzetű emberek foglalkozatási lehetőségeinek bővítése . </a:t>
            </a:r>
            <a:r>
              <a:rPr lang="hu-HU" sz="1400" b="1" dirty="0"/>
              <a:t>Hátrányenyhítés a társadalmi integrációt szolgáló társadalmi gazdaság eszközeivel</a:t>
            </a:r>
            <a:r>
              <a:rPr lang="hu-HU" sz="1400" b="1" dirty="0" smtClean="0"/>
              <a:t>. </a:t>
            </a:r>
            <a:endParaRPr lang="hu-HU" sz="1400" b="1" dirty="0"/>
          </a:p>
        </p:txBody>
      </p:sp>
      <p:sp>
        <p:nvSpPr>
          <p:cNvPr id="29" name="Szövegdoboz 28"/>
          <p:cNvSpPr txBox="1"/>
          <p:nvPr/>
        </p:nvSpPr>
        <p:spPr>
          <a:xfrm>
            <a:off x="539552" y="4498532"/>
            <a:ext cx="4438398" cy="73866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i="1" dirty="0" smtClean="0"/>
              <a:t>Nő az esély</a:t>
            </a:r>
          </a:p>
          <a:p>
            <a:pPr algn="ctr"/>
            <a:r>
              <a:rPr lang="hu-HU" sz="1400" dirty="0" smtClean="0"/>
              <a:t>Célzott kiegyenlítő programokkal romák (roma nők) foglalkoztatása és képzése (közszolgáltatásokban)</a:t>
            </a:r>
          </a:p>
        </p:txBody>
      </p:sp>
      <p:sp>
        <p:nvSpPr>
          <p:cNvPr id="33" name="Szövegdoboz 32"/>
          <p:cNvSpPr txBox="1"/>
          <p:nvPr/>
        </p:nvSpPr>
        <p:spPr>
          <a:xfrm>
            <a:off x="3995936" y="5479326"/>
            <a:ext cx="4500502" cy="73866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i="1" dirty="0" smtClean="0"/>
              <a:t>Aktívan a tudásért</a:t>
            </a:r>
          </a:p>
          <a:p>
            <a:pPr algn="ctr"/>
            <a:r>
              <a:rPr lang="hu-HU" sz="1400" dirty="0" smtClean="0"/>
              <a:t>Hátrányos helyzetű emberek  iskolázottsági szintjének növelése, foglalkoztatásban való részvételük érdekében</a:t>
            </a:r>
            <a:endParaRPr lang="hu-HU" sz="1400" dirty="0"/>
          </a:p>
        </p:txBody>
      </p:sp>
      <p:sp>
        <p:nvSpPr>
          <p:cNvPr id="2" name="Téglalap 1"/>
          <p:cNvSpPr/>
          <p:nvPr/>
        </p:nvSpPr>
        <p:spPr>
          <a:xfrm>
            <a:off x="2150384" y="3995772"/>
            <a:ext cx="2997680" cy="369332"/>
          </a:xfrm>
          <a:prstGeom prst="rect">
            <a:avLst/>
          </a:prstGeom>
        </p:spPr>
        <p:txBody>
          <a:bodyPr wrap="none">
            <a:spAutoFit/>
          </a:bodyPr>
          <a:lstStyle/>
          <a:p>
            <a:r>
              <a:rPr lang="hu-HU" b="1" dirty="0">
                <a:solidFill>
                  <a:srgbClr val="C00000"/>
                </a:solidFill>
              </a:rPr>
              <a:t>TFHÁT </a:t>
            </a:r>
            <a:r>
              <a:rPr lang="hu-HU" b="1" dirty="0" smtClean="0">
                <a:solidFill>
                  <a:srgbClr val="C00000"/>
                </a:solidFill>
              </a:rPr>
              <a:t>programok 2015-2017 </a:t>
            </a:r>
            <a:endParaRPr lang="hu-HU" dirty="0"/>
          </a:p>
        </p:txBody>
      </p:sp>
      <p:sp>
        <p:nvSpPr>
          <p:cNvPr id="26" name="Szövegdoboz 25"/>
          <p:cNvSpPr txBox="1"/>
          <p:nvPr/>
        </p:nvSpPr>
        <p:spPr>
          <a:xfrm>
            <a:off x="3714616" y="1364435"/>
            <a:ext cx="1592015" cy="369332"/>
          </a:xfrm>
          <a:prstGeom prst="rect">
            <a:avLst/>
          </a:prstGeom>
          <a:noFill/>
        </p:spPr>
        <p:txBody>
          <a:bodyPr wrap="square" rtlCol="0">
            <a:spAutoFit/>
          </a:bodyPr>
          <a:lstStyle/>
          <a:p>
            <a:r>
              <a:rPr lang="hu-HU" b="1" dirty="0" smtClean="0">
                <a:solidFill>
                  <a:srgbClr val="C00000"/>
                </a:solidFill>
              </a:rPr>
              <a:t>EFOP irányok</a:t>
            </a:r>
            <a:endParaRPr lang="hu-HU" b="1" dirty="0">
              <a:solidFill>
                <a:srgbClr val="C00000"/>
              </a:solidFill>
            </a:endParaRPr>
          </a:p>
        </p:txBody>
      </p:sp>
      <p:sp>
        <p:nvSpPr>
          <p:cNvPr id="3" name="Szövegdoboz 2"/>
          <p:cNvSpPr txBox="1"/>
          <p:nvPr/>
        </p:nvSpPr>
        <p:spPr>
          <a:xfrm>
            <a:off x="256609" y="1730349"/>
            <a:ext cx="1625908"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Romák, kiemelten roma nők foglalkoztatásba ágyazott képzése</a:t>
            </a:r>
            <a:endParaRPr lang="hu-HU" sz="1400" dirty="0"/>
          </a:p>
        </p:txBody>
      </p:sp>
      <p:sp>
        <p:nvSpPr>
          <p:cNvPr id="31" name="Szövegdoboz 30"/>
          <p:cNvSpPr txBox="1"/>
          <p:nvPr/>
        </p:nvSpPr>
        <p:spPr>
          <a:xfrm>
            <a:off x="2051726" y="1730348"/>
            <a:ext cx="2376265" cy="181588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A munka világából tartósan kiszorult, halmozottan hátrányos helyzetű emberek nyílt munkaerőpiacra való átvezető aktív munkaerő-piaci programokba való belépésének felkészítése, felzárkóztató képzése.</a:t>
            </a:r>
            <a:endParaRPr lang="hu-HU" sz="1400" dirty="0"/>
          </a:p>
        </p:txBody>
      </p:sp>
      <p:sp>
        <p:nvSpPr>
          <p:cNvPr id="4" name="Téglalap 3"/>
          <p:cNvSpPr/>
          <p:nvPr/>
        </p:nvSpPr>
        <p:spPr>
          <a:xfrm>
            <a:off x="5171472" y="1350547"/>
            <a:ext cx="3823452"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a:t>Kiemelten romák munkalehetőségeinek bővítése társadalmi vállalkozások kialakítása, folyamatsegítése, képesség tétele GINOP programokra</a:t>
            </a:r>
            <a:r>
              <a:rPr lang="hu-HU" sz="1400" dirty="0" smtClean="0"/>
              <a:t>.</a:t>
            </a:r>
            <a:endParaRPr lang="hu-HU" sz="1400" dirty="0"/>
          </a:p>
        </p:txBody>
      </p:sp>
      <p:sp>
        <p:nvSpPr>
          <p:cNvPr id="34" name="Szövegdoboz 33"/>
          <p:cNvSpPr txBox="1"/>
          <p:nvPr/>
        </p:nvSpPr>
        <p:spPr>
          <a:xfrm>
            <a:off x="5171473" y="2402895"/>
            <a:ext cx="3785525"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hu-HU"/>
            </a:defPPr>
            <a:lvl1pPr algn="ctr">
              <a:defRPr sz="1400"/>
            </a:lvl1pPr>
          </a:lstStyle>
          <a:p>
            <a:r>
              <a:rPr lang="hu-HU" dirty="0"/>
              <a:t>Öngondoskodás erősítése kistelepüléseken helyi adottságokra épülő termékfeldolgozással, termelési láncba kapcsolódással (visszatérítendő támogatások igénybevételével is</a:t>
            </a:r>
            <a:r>
              <a:rPr lang="hu-HU" dirty="0" smtClean="0"/>
              <a:t>)</a:t>
            </a:r>
            <a:endParaRPr lang="hu-HU" dirty="0"/>
          </a:p>
        </p:txBody>
      </p:sp>
      <p:sp>
        <p:nvSpPr>
          <p:cNvPr id="36" name="Szövegdoboz 35"/>
          <p:cNvSpPr txBox="1"/>
          <p:nvPr/>
        </p:nvSpPr>
        <p:spPr>
          <a:xfrm>
            <a:off x="5148069" y="3455959"/>
            <a:ext cx="3785525"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hu-HU"/>
            </a:defPPr>
            <a:lvl1pPr algn="ctr">
              <a:defRPr sz="1400"/>
            </a:lvl1pPr>
          </a:lstStyle>
          <a:p>
            <a:r>
              <a:rPr lang="hu-HU" dirty="0"/>
              <a:t>A hátrányenyhítés helyi </a:t>
            </a:r>
            <a:r>
              <a:rPr lang="hu-HU" dirty="0" smtClean="0"/>
              <a:t>innovatív </a:t>
            </a:r>
            <a:r>
              <a:rPr lang="hu-HU" dirty="0"/>
              <a:t>modelljenek kialakítása, </a:t>
            </a:r>
            <a:r>
              <a:rPr lang="hu-HU" dirty="0" smtClean="0"/>
              <a:t>fejlesztése </a:t>
            </a:r>
            <a:endParaRPr lang="hu-H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zövegdoboz 6"/>
          <p:cNvSpPr txBox="1"/>
          <p:nvPr/>
        </p:nvSpPr>
        <p:spPr>
          <a:xfrm>
            <a:off x="179518" y="44624"/>
            <a:ext cx="8784976"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hu-HU" b="1" dirty="0" smtClean="0"/>
              <a:t>3. Területi és lakhatási hátrányok felszámolása komplex programokkal</a:t>
            </a:r>
            <a:endParaRPr lang="hu-HU" b="1" dirty="0"/>
          </a:p>
        </p:txBody>
      </p:sp>
      <p:sp>
        <p:nvSpPr>
          <p:cNvPr id="10" name="Szövegdoboz 9"/>
          <p:cNvSpPr txBox="1"/>
          <p:nvPr/>
        </p:nvSpPr>
        <p:spPr>
          <a:xfrm>
            <a:off x="239162" y="1238851"/>
            <a:ext cx="2016224" cy="73866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Leghátrányosabb helyzetű térségek felzárkóztatása</a:t>
            </a:r>
            <a:endParaRPr lang="hu-HU" sz="1400" dirty="0"/>
          </a:p>
        </p:txBody>
      </p:sp>
      <p:sp>
        <p:nvSpPr>
          <p:cNvPr id="11" name="Szövegdoboz 10"/>
          <p:cNvSpPr txBox="1"/>
          <p:nvPr/>
        </p:nvSpPr>
        <p:spPr>
          <a:xfrm>
            <a:off x="251523" y="1977515"/>
            <a:ext cx="2003862"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Leszakadó települések megtartása</a:t>
            </a:r>
            <a:endParaRPr lang="hu-HU" sz="1400" dirty="0"/>
          </a:p>
        </p:txBody>
      </p:sp>
      <p:sp>
        <p:nvSpPr>
          <p:cNvPr id="12" name="Szövegdoboz 11"/>
          <p:cNvSpPr txBox="1"/>
          <p:nvPr/>
        </p:nvSpPr>
        <p:spPr>
          <a:xfrm>
            <a:off x="271870" y="2500735"/>
            <a:ext cx="1983511" cy="73866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Mélyszegény, leszakadt településeken élők </a:t>
            </a:r>
            <a:r>
              <a:rPr lang="hu-HU" sz="1400" dirty="0"/>
              <a:t>segítése </a:t>
            </a:r>
          </a:p>
        </p:txBody>
      </p:sp>
      <p:sp>
        <p:nvSpPr>
          <p:cNvPr id="13" name="Szövegdoboz 12"/>
          <p:cNvSpPr txBox="1"/>
          <p:nvPr/>
        </p:nvSpPr>
        <p:spPr>
          <a:xfrm>
            <a:off x="4427985" y="1304582"/>
            <a:ext cx="4619263" cy="116955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Tartós szegénységben élők, romák felzárkózásának, a velük foglalkozó szervezetek hatékonyabb beavatkozásainak, egymást támogató közösség segítése, innovációk és a helyi esélyegyenlőségi programok végrehajtását szolgáló beavatkozások támogatása.</a:t>
            </a:r>
            <a:endParaRPr lang="hu-HU" sz="1400" dirty="0"/>
          </a:p>
        </p:txBody>
      </p:sp>
      <p:sp>
        <p:nvSpPr>
          <p:cNvPr id="14" name="Szövegdoboz 13"/>
          <p:cNvSpPr txBox="1"/>
          <p:nvPr/>
        </p:nvSpPr>
        <p:spPr>
          <a:xfrm>
            <a:off x="251525" y="476672"/>
            <a:ext cx="3992387" cy="52322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hu-HU" sz="1400" b="1" dirty="0" smtClean="0"/>
              <a:t>Kiemelt települések, térségek </a:t>
            </a:r>
          </a:p>
          <a:p>
            <a:pPr algn="ctr"/>
            <a:r>
              <a:rPr lang="hu-HU" sz="1400" b="1" dirty="0" smtClean="0"/>
              <a:t>komplex fejlesztése</a:t>
            </a:r>
            <a:endParaRPr lang="hu-HU" sz="1400" b="1" dirty="0"/>
          </a:p>
        </p:txBody>
      </p:sp>
      <p:sp>
        <p:nvSpPr>
          <p:cNvPr id="15" name="Szövegdoboz 14"/>
          <p:cNvSpPr txBox="1"/>
          <p:nvPr/>
        </p:nvSpPr>
        <p:spPr>
          <a:xfrm>
            <a:off x="4427989" y="476672"/>
            <a:ext cx="4608512" cy="73866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defPPr>
              <a:defRPr lang="hu-HU"/>
            </a:defPPr>
            <a:lvl1pPr algn="ctr">
              <a:defRPr sz="1400" b="1"/>
            </a:lvl1pPr>
          </a:lstStyle>
          <a:p>
            <a:r>
              <a:rPr lang="hu-HU" dirty="0" smtClean="0"/>
              <a:t>Tartós szegénységben, periférikus élethelyzetben élők, romák </a:t>
            </a:r>
            <a:r>
              <a:rPr lang="hu-HU" dirty="0"/>
              <a:t>integrációjának </a:t>
            </a:r>
            <a:r>
              <a:rPr lang="hu-HU" dirty="0" smtClean="0"/>
              <a:t>segítése</a:t>
            </a:r>
            <a:endParaRPr lang="hu-HU" dirty="0"/>
          </a:p>
          <a:p>
            <a:endParaRPr lang="hu-HU" dirty="0"/>
          </a:p>
        </p:txBody>
      </p:sp>
      <p:sp>
        <p:nvSpPr>
          <p:cNvPr id="25" name="Szövegdoboz 24"/>
          <p:cNvSpPr txBox="1"/>
          <p:nvPr/>
        </p:nvSpPr>
        <p:spPr>
          <a:xfrm>
            <a:off x="6876255" y="4760934"/>
            <a:ext cx="2088239"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400" dirty="0" smtClean="0">
                <a:solidFill>
                  <a:schemeClr val="tx1"/>
                </a:solidFill>
              </a:rPr>
              <a:t>EFOP: Komplex telepprogramok  nem városi rangú településeken</a:t>
            </a:r>
            <a:endParaRPr lang="hu-HU" sz="1400" dirty="0">
              <a:solidFill>
                <a:schemeClr val="tx1"/>
              </a:solidFill>
            </a:endParaRPr>
          </a:p>
        </p:txBody>
      </p:sp>
      <p:sp>
        <p:nvSpPr>
          <p:cNvPr id="18" name="Szövegdoboz 17"/>
          <p:cNvSpPr txBox="1"/>
          <p:nvPr/>
        </p:nvSpPr>
        <p:spPr>
          <a:xfrm>
            <a:off x="2371702" y="1653648"/>
            <a:ext cx="1872208" cy="160043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Egymást erősítő, elmaradottságot konzerváló folyamatok megtörése a legelmaradottabb térségek HACS stratégiái alapján</a:t>
            </a:r>
            <a:endParaRPr lang="hu-HU" sz="1400" dirty="0"/>
          </a:p>
        </p:txBody>
      </p:sp>
      <p:sp>
        <p:nvSpPr>
          <p:cNvPr id="4" name="Szövegdoboz 3"/>
          <p:cNvSpPr txBox="1"/>
          <p:nvPr/>
        </p:nvSpPr>
        <p:spPr>
          <a:xfrm>
            <a:off x="277143" y="3899674"/>
            <a:ext cx="2664296" cy="116955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i="1" dirty="0" smtClean="0"/>
              <a:t>Jelenlét program a leginkább elmaradott térségekben </a:t>
            </a:r>
          </a:p>
          <a:p>
            <a:pPr algn="ctr"/>
            <a:r>
              <a:rPr lang="hu-HU" sz="1400" dirty="0" smtClean="0"/>
              <a:t>A legelmaradottabb 5 járásban egyházi szeretetszolgálatok mintaprogramjaként.</a:t>
            </a:r>
            <a:endParaRPr lang="hu-HU" sz="1400" dirty="0"/>
          </a:p>
        </p:txBody>
      </p:sp>
      <p:sp>
        <p:nvSpPr>
          <p:cNvPr id="6" name="Szövegdoboz 5"/>
          <p:cNvSpPr txBox="1"/>
          <p:nvPr/>
        </p:nvSpPr>
        <p:spPr>
          <a:xfrm>
            <a:off x="2651897" y="1189956"/>
            <a:ext cx="1592015" cy="369332"/>
          </a:xfrm>
          <a:prstGeom prst="rect">
            <a:avLst/>
          </a:prstGeom>
          <a:noFill/>
        </p:spPr>
        <p:txBody>
          <a:bodyPr wrap="square" rtlCol="0">
            <a:spAutoFit/>
          </a:bodyPr>
          <a:lstStyle/>
          <a:p>
            <a:r>
              <a:rPr lang="hu-HU" b="1" dirty="0" smtClean="0">
                <a:solidFill>
                  <a:srgbClr val="C00000"/>
                </a:solidFill>
              </a:rPr>
              <a:t>EFOP irányok</a:t>
            </a:r>
            <a:endParaRPr lang="hu-HU" b="1" dirty="0">
              <a:solidFill>
                <a:srgbClr val="C00000"/>
              </a:solidFill>
            </a:endParaRPr>
          </a:p>
        </p:txBody>
      </p:sp>
      <p:sp>
        <p:nvSpPr>
          <p:cNvPr id="8" name="Szövegdoboz 7"/>
          <p:cNvSpPr txBox="1"/>
          <p:nvPr/>
        </p:nvSpPr>
        <p:spPr>
          <a:xfrm>
            <a:off x="1541512" y="3530342"/>
            <a:ext cx="3180714" cy="369332"/>
          </a:xfrm>
          <a:prstGeom prst="rect">
            <a:avLst/>
          </a:prstGeom>
          <a:noFill/>
        </p:spPr>
        <p:txBody>
          <a:bodyPr wrap="square" rtlCol="0">
            <a:spAutoFit/>
          </a:bodyPr>
          <a:lstStyle/>
          <a:p>
            <a:r>
              <a:rPr lang="hu-HU" b="1" dirty="0" smtClean="0">
                <a:solidFill>
                  <a:srgbClr val="C00000"/>
                </a:solidFill>
              </a:rPr>
              <a:t>TFHÁT programtervek 2016</a:t>
            </a:r>
            <a:endParaRPr lang="hu-HU" b="1" dirty="0">
              <a:solidFill>
                <a:srgbClr val="C00000"/>
              </a:solidFill>
            </a:endParaRPr>
          </a:p>
        </p:txBody>
      </p:sp>
      <p:sp>
        <p:nvSpPr>
          <p:cNvPr id="26" name="Szövegdoboz 25"/>
          <p:cNvSpPr txBox="1"/>
          <p:nvPr/>
        </p:nvSpPr>
        <p:spPr>
          <a:xfrm>
            <a:off x="32240" y="6460784"/>
            <a:ext cx="9111765" cy="33855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u-HU" sz="1600" dirty="0">
                <a:solidFill>
                  <a:srgbClr val="C00000"/>
                </a:solidFill>
              </a:rPr>
              <a:t>Érintett ágazatok </a:t>
            </a:r>
            <a:r>
              <a:rPr lang="hu-HU" sz="1600" dirty="0" smtClean="0">
                <a:solidFill>
                  <a:srgbClr val="C00000"/>
                </a:solidFill>
              </a:rPr>
              <a:t>bevonásával (</a:t>
            </a:r>
            <a:r>
              <a:rPr lang="hu-HU" sz="1600" dirty="0">
                <a:solidFill>
                  <a:srgbClr val="C00000"/>
                </a:solidFill>
              </a:rPr>
              <a:t>szociális, családügy, egészségügy, köznevelés, felsőoktatás, kultúra</a:t>
            </a:r>
            <a:r>
              <a:rPr lang="hu-HU" sz="1600" dirty="0" smtClean="0">
                <a:solidFill>
                  <a:srgbClr val="C00000"/>
                </a:solidFill>
              </a:rPr>
              <a:t>)</a:t>
            </a:r>
            <a:endParaRPr lang="hu-HU" sz="1600" dirty="0">
              <a:solidFill>
                <a:srgbClr val="C00000"/>
              </a:solidFill>
            </a:endParaRPr>
          </a:p>
        </p:txBody>
      </p:sp>
      <p:cxnSp>
        <p:nvCxnSpPr>
          <p:cNvPr id="16" name="Egyenes összekötő 15"/>
          <p:cNvCxnSpPr/>
          <p:nvPr/>
        </p:nvCxnSpPr>
        <p:spPr>
          <a:xfrm>
            <a:off x="179523" y="3429000"/>
            <a:ext cx="8689489"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Jobbra nyíl feliratnak 4"/>
          <p:cNvSpPr/>
          <p:nvPr/>
        </p:nvSpPr>
        <p:spPr>
          <a:xfrm rot="20738947">
            <a:off x="3626061" y="3615417"/>
            <a:ext cx="3230633" cy="2318230"/>
          </a:xfrm>
          <a:prstGeom prst="rightArrowCallout">
            <a:avLst>
              <a:gd name="adj1" fmla="val 30391"/>
              <a:gd name="adj2" fmla="val 23434"/>
              <a:gd name="adj3" fmla="val 21427"/>
              <a:gd name="adj4" fmla="val 8249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sz="1400" dirty="0">
                <a:solidFill>
                  <a:schemeClr val="tx1"/>
                </a:solidFill>
              </a:rPr>
              <a:t>Felzárkózási Együttműködések </a:t>
            </a:r>
            <a:r>
              <a:rPr lang="hu-HU" sz="1400" dirty="0" smtClean="0">
                <a:solidFill>
                  <a:schemeClr val="tx1"/>
                </a:solidFill>
              </a:rPr>
              <a:t>Támogatása - komplex telepprogramok, a </a:t>
            </a:r>
            <a:r>
              <a:rPr lang="hu-HU" sz="1400" dirty="0">
                <a:solidFill>
                  <a:schemeClr val="tx1"/>
                </a:solidFill>
              </a:rPr>
              <a:t>települési leszakadási folyamatok megfordítását segítő </a:t>
            </a:r>
            <a:r>
              <a:rPr lang="hu-HU" sz="1400" dirty="0" smtClean="0">
                <a:solidFill>
                  <a:schemeClr val="tx1"/>
                </a:solidFill>
              </a:rPr>
              <a:t>beavatkozások, </a:t>
            </a:r>
            <a:r>
              <a:rPr lang="hu-HU" sz="1400" dirty="0">
                <a:solidFill>
                  <a:schemeClr val="tx1"/>
                </a:solidFill>
              </a:rPr>
              <a:t>helyi esélyegyenlőségi </a:t>
            </a:r>
            <a:r>
              <a:rPr lang="hu-HU" sz="1400" dirty="0" smtClean="0">
                <a:solidFill>
                  <a:schemeClr val="tx1"/>
                </a:solidFill>
              </a:rPr>
              <a:t>programok szakmai támogatása, </a:t>
            </a:r>
            <a:r>
              <a:rPr lang="hu-HU" sz="1400" dirty="0">
                <a:solidFill>
                  <a:schemeClr val="tx1"/>
                </a:solidFill>
              </a:rPr>
              <a:t>koordinációja és roma nők civil szerveződéseinek kialakítása</a:t>
            </a:r>
          </a:p>
        </p:txBody>
      </p:sp>
      <p:sp>
        <p:nvSpPr>
          <p:cNvPr id="29" name="Szövegdoboz 28"/>
          <p:cNvSpPr txBox="1"/>
          <p:nvPr/>
        </p:nvSpPr>
        <p:spPr>
          <a:xfrm>
            <a:off x="4427983" y="2530698"/>
            <a:ext cx="4605875" cy="73866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hu-HU" sz="1400" dirty="0" smtClean="0"/>
              <a:t>Periférikus  élethelyzetek felszámolása komplex programokkal (komplex telepprogramok, vadtelepek felszámolása) </a:t>
            </a:r>
            <a:endParaRPr lang="hu-HU" sz="1400" dirty="0"/>
          </a:p>
        </p:txBody>
      </p:sp>
      <p:sp>
        <p:nvSpPr>
          <p:cNvPr id="3" name="Robbanás 2 2"/>
          <p:cNvSpPr/>
          <p:nvPr/>
        </p:nvSpPr>
        <p:spPr>
          <a:xfrm rot="687508">
            <a:off x="6717099" y="3295792"/>
            <a:ext cx="2406548" cy="1207762"/>
          </a:xfrm>
          <a:prstGeom prst="irregularSeal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hu-HU" sz="1400" dirty="0" smtClean="0"/>
              <a:t>TOP városokban</a:t>
            </a:r>
            <a:endParaRPr lang="hu-HU"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zövegdoboz 15"/>
          <p:cNvSpPr txBox="1"/>
          <p:nvPr/>
        </p:nvSpPr>
        <p:spPr>
          <a:xfrm>
            <a:off x="179512" y="188642"/>
            <a:ext cx="8712968"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hu-HU" b="1" dirty="0" smtClean="0"/>
              <a:t>4. A társadalmi együttélés erősítése</a:t>
            </a:r>
          </a:p>
          <a:p>
            <a:pPr algn="ctr"/>
            <a:endParaRPr lang="hu-HU" b="1" dirty="0"/>
          </a:p>
        </p:txBody>
      </p:sp>
      <p:sp>
        <p:nvSpPr>
          <p:cNvPr id="27" name="Szövegdoboz 26"/>
          <p:cNvSpPr txBox="1"/>
          <p:nvPr/>
        </p:nvSpPr>
        <p:spPr>
          <a:xfrm>
            <a:off x="303378" y="3933058"/>
            <a:ext cx="3692557"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i="1" dirty="0" smtClean="0"/>
              <a:t>Közös értékeink – sokszínű társadalom</a:t>
            </a:r>
          </a:p>
          <a:p>
            <a:pPr algn="ctr"/>
            <a:r>
              <a:rPr lang="hu-HU" sz="1400" dirty="0" smtClean="0"/>
              <a:t>Roma kultúra, hagyományok </a:t>
            </a:r>
            <a:r>
              <a:rPr lang="hu-HU" sz="1400" dirty="0" smtClean="0"/>
              <a:t>megőrzése</a:t>
            </a:r>
            <a:r>
              <a:rPr lang="hu-HU" sz="1400" dirty="0"/>
              <a:t>.</a:t>
            </a:r>
            <a:endParaRPr lang="hu-HU" sz="1400" dirty="0"/>
          </a:p>
        </p:txBody>
      </p:sp>
      <p:sp>
        <p:nvSpPr>
          <p:cNvPr id="29" name="Szövegdoboz 28"/>
          <p:cNvSpPr txBox="1"/>
          <p:nvPr/>
        </p:nvSpPr>
        <p:spPr>
          <a:xfrm>
            <a:off x="4338262" y="3933058"/>
            <a:ext cx="4536504" cy="116955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u-HU" sz="1400" i="1" dirty="0" smtClean="0"/>
              <a:t>Felzárkózási </a:t>
            </a:r>
            <a:r>
              <a:rPr lang="hu-HU" sz="1400" i="1" dirty="0" smtClean="0"/>
              <a:t>mentorhálózat fejlesztése</a:t>
            </a:r>
          </a:p>
          <a:p>
            <a:pPr algn="ctr"/>
            <a:r>
              <a:rPr lang="hu-HU" sz="1400" dirty="0" smtClean="0"/>
              <a:t>hogy </a:t>
            </a:r>
            <a:r>
              <a:rPr lang="hu-HU" sz="1400" dirty="0"/>
              <a:t>az esélyteremtő, hátrányt enyhítő programok szélesebb körben eljussanak a romákhoz, valamint a roma közösségek információhoz jussanak és aktivizálódjanak a programokban való </a:t>
            </a:r>
            <a:r>
              <a:rPr lang="hu-HU" sz="1400" dirty="0" smtClean="0"/>
              <a:t>részvételre.</a:t>
            </a:r>
            <a:endParaRPr lang="hu-HU" sz="1400" i="1" dirty="0"/>
          </a:p>
        </p:txBody>
      </p:sp>
      <p:sp>
        <p:nvSpPr>
          <p:cNvPr id="12" name="Szövegdoboz 11"/>
          <p:cNvSpPr txBox="1"/>
          <p:nvPr/>
        </p:nvSpPr>
        <p:spPr>
          <a:xfrm>
            <a:off x="2771800" y="3429000"/>
            <a:ext cx="3692930" cy="369332"/>
          </a:xfrm>
          <a:prstGeom prst="rect">
            <a:avLst/>
          </a:prstGeom>
          <a:noFill/>
        </p:spPr>
        <p:txBody>
          <a:bodyPr wrap="square" rtlCol="0">
            <a:spAutoFit/>
          </a:bodyPr>
          <a:lstStyle/>
          <a:p>
            <a:r>
              <a:rPr lang="hu-HU" b="1" dirty="0" smtClean="0">
                <a:solidFill>
                  <a:srgbClr val="C00000"/>
                </a:solidFill>
              </a:rPr>
              <a:t>TFHÁT programtervek 2015-2016</a:t>
            </a:r>
            <a:endParaRPr lang="hu-HU" b="1" dirty="0">
              <a:solidFill>
                <a:srgbClr val="C00000"/>
              </a:solidFill>
            </a:endParaRPr>
          </a:p>
        </p:txBody>
      </p:sp>
      <p:sp>
        <p:nvSpPr>
          <p:cNvPr id="13" name="Szövegdoboz 12"/>
          <p:cNvSpPr txBox="1"/>
          <p:nvPr/>
        </p:nvSpPr>
        <p:spPr>
          <a:xfrm>
            <a:off x="3580495" y="948325"/>
            <a:ext cx="1592015" cy="369332"/>
          </a:xfrm>
          <a:prstGeom prst="rect">
            <a:avLst/>
          </a:prstGeom>
          <a:noFill/>
        </p:spPr>
        <p:txBody>
          <a:bodyPr wrap="square" rtlCol="0">
            <a:spAutoFit/>
          </a:bodyPr>
          <a:lstStyle/>
          <a:p>
            <a:r>
              <a:rPr lang="hu-HU" b="1" dirty="0" smtClean="0">
                <a:solidFill>
                  <a:srgbClr val="C00000"/>
                </a:solidFill>
              </a:rPr>
              <a:t>EFOP irányok</a:t>
            </a:r>
            <a:endParaRPr lang="hu-HU" b="1" dirty="0">
              <a:solidFill>
                <a:srgbClr val="C00000"/>
              </a:solidFill>
            </a:endParaRPr>
          </a:p>
        </p:txBody>
      </p:sp>
      <p:sp>
        <p:nvSpPr>
          <p:cNvPr id="14" name="Szövegdoboz 13"/>
          <p:cNvSpPr txBox="1"/>
          <p:nvPr/>
        </p:nvSpPr>
        <p:spPr>
          <a:xfrm>
            <a:off x="168090" y="1320867"/>
            <a:ext cx="3992387"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lvl="0"/>
            <a:r>
              <a:rPr lang="hu-HU" sz="1400" dirty="0"/>
              <a:t>Hátrányos helyzetű emberek, romák aktív társadalmi szerepvállalása. Roma nők civil szerveződéseinek támogatása. Társadalmi szemléletformálás </a:t>
            </a:r>
            <a:r>
              <a:rPr lang="hu-HU" sz="1400" dirty="0" err="1"/>
              <a:t>anti-diszkriminációs</a:t>
            </a:r>
            <a:r>
              <a:rPr lang="hu-HU" sz="1400" dirty="0"/>
              <a:t> </a:t>
            </a:r>
            <a:r>
              <a:rPr lang="hu-HU" sz="1400" dirty="0" smtClean="0"/>
              <a:t>programokkal, médiaprogramokkal.</a:t>
            </a:r>
            <a:endParaRPr lang="hu-HU" sz="1400" dirty="0"/>
          </a:p>
        </p:txBody>
      </p:sp>
      <p:sp>
        <p:nvSpPr>
          <p:cNvPr id="4" name="Téglalap 3"/>
          <p:cNvSpPr/>
          <p:nvPr/>
        </p:nvSpPr>
        <p:spPr>
          <a:xfrm>
            <a:off x="4746172" y="1320867"/>
            <a:ext cx="4002292"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hu-HU" sz="1400" dirty="0">
                <a:solidFill>
                  <a:schemeClr val="dk1"/>
                </a:solidFill>
              </a:rPr>
              <a:t>A nemzetiségi, etnikai identitás megőrzése, a kultúrák közötti párbeszéd erősítése és az eltérő identitással rendelkező társadalmi </a:t>
            </a:r>
            <a:r>
              <a:rPr lang="hu-HU" sz="1400" dirty="0" smtClean="0">
                <a:solidFill>
                  <a:schemeClr val="dk1"/>
                </a:solidFill>
              </a:rPr>
              <a:t>csoportok együttműködése érdekében</a:t>
            </a:r>
            <a:endParaRPr lang="hu-HU" sz="1400" dirty="0">
              <a:solidFill>
                <a:schemeClr val="dk1"/>
              </a:solidFill>
            </a:endParaRPr>
          </a:p>
        </p:txBody>
      </p:sp>
      <p:sp>
        <p:nvSpPr>
          <p:cNvPr id="5" name="Téglalap 4"/>
          <p:cNvSpPr/>
          <p:nvPr/>
        </p:nvSpPr>
        <p:spPr>
          <a:xfrm>
            <a:off x="4710676" y="2460606"/>
            <a:ext cx="4037788" cy="73866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hu-HU" sz="1400" dirty="0" smtClean="0">
                <a:solidFill>
                  <a:schemeClr val="dk1"/>
                </a:solidFill>
              </a:rPr>
              <a:t>A közösségi szerepvállalás erősítése az önkéntesség, a karitatív munka előmozdítása és a civil társadalom megerősítése által. </a:t>
            </a:r>
            <a:endParaRPr lang="hu-HU" sz="1400" dirty="0">
              <a:solidFill>
                <a:schemeClr val="dk1"/>
              </a:solidFill>
            </a:endParaRPr>
          </a:p>
        </p:txBody>
      </p:sp>
      <p:sp>
        <p:nvSpPr>
          <p:cNvPr id="6" name="Téglalap 5"/>
          <p:cNvSpPr/>
          <p:nvPr/>
        </p:nvSpPr>
        <p:spPr>
          <a:xfrm>
            <a:off x="179512" y="2708925"/>
            <a:ext cx="3980962"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hu-HU" sz="1400" dirty="0">
                <a:solidFill>
                  <a:schemeClr val="dk1"/>
                </a:solidFill>
              </a:rPr>
              <a:t>Az áldozattá és bűnelkövetővé válás </a:t>
            </a:r>
            <a:r>
              <a:rPr lang="hu-HU" sz="1400" dirty="0" smtClean="0">
                <a:solidFill>
                  <a:schemeClr val="dk1"/>
                </a:solidFill>
              </a:rPr>
              <a:t>megelőzése</a:t>
            </a:r>
            <a:endParaRPr lang="hu-HU" sz="1400" dirty="0">
              <a:solidFill>
                <a:schemeClr val="dk1"/>
              </a:solidFill>
            </a:endParaRPr>
          </a:p>
        </p:txBody>
      </p:sp>
    </p:spTree>
    <p:extLst>
      <p:ext uri="{BB962C8B-B14F-4D97-AF65-F5344CB8AC3E}">
        <p14:creationId xmlns:p14="http://schemas.microsoft.com/office/powerpoint/2010/main" val="1378855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a:bodyPr>
          <a:lstStyle/>
          <a:p>
            <a:r>
              <a:rPr lang="hu-HU" sz="2400" dirty="0" smtClean="0">
                <a:solidFill>
                  <a:srgbClr val="FF0000"/>
                </a:solidFill>
              </a:rPr>
              <a:t>Megjelent felhívások I. </a:t>
            </a:r>
            <a:endParaRPr lang="hu-HU" sz="2400" dirty="0">
              <a:solidFill>
                <a:srgbClr val="FF0000"/>
              </a:solidFill>
            </a:endParaRPr>
          </a:p>
        </p:txBody>
      </p:sp>
      <p:graphicFrame>
        <p:nvGraphicFramePr>
          <p:cNvPr id="8" name="Tartalom helye 7"/>
          <p:cNvGraphicFramePr>
            <a:graphicFrameLocks noGrp="1"/>
          </p:cNvGraphicFramePr>
          <p:nvPr>
            <p:ph idx="1"/>
            <p:extLst>
              <p:ext uri="{D42A27DB-BD31-4B8C-83A1-F6EECF244321}">
                <p14:modId xmlns:p14="http://schemas.microsoft.com/office/powerpoint/2010/main" val="3409986206"/>
              </p:ext>
            </p:extLst>
          </p:nvPr>
        </p:nvGraphicFramePr>
        <p:xfrm>
          <a:off x="467544" y="1052736"/>
          <a:ext cx="8169944" cy="5417368"/>
        </p:xfrm>
        <a:graphic>
          <a:graphicData uri="http://schemas.openxmlformats.org/drawingml/2006/table">
            <a:tbl>
              <a:tblPr>
                <a:tableStyleId>{5C22544A-7EE6-4342-B048-85BDC9FD1C3A}</a:tableStyleId>
              </a:tblPr>
              <a:tblGrid>
                <a:gridCol w="484572"/>
                <a:gridCol w="1531652"/>
                <a:gridCol w="4752528"/>
                <a:gridCol w="720080"/>
                <a:gridCol w="681112"/>
              </a:tblGrid>
              <a:tr h="720080">
                <a:tc>
                  <a:txBody>
                    <a:bodyPr/>
                    <a:lstStyle/>
                    <a:p>
                      <a:pPr algn="ctr" fontAlgn="ctr"/>
                      <a:r>
                        <a:rPr lang="hu-HU" sz="1000" b="1" u="none" strike="noStrike" dirty="0">
                          <a:effectLst/>
                        </a:rPr>
                        <a:t>Kódszám</a:t>
                      </a:r>
                      <a:endParaRPr lang="hu-HU" sz="1000" b="1"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1" u="none" strike="noStrike" dirty="0">
                          <a:effectLst/>
                        </a:rPr>
                        <a:t>Konstrukció neve</a:t>
                      </a:r>
                      <a:endParaRPr lang="hu-HU" sz="1000" b="1"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1" u="none" strike="noStrike" dirty="0">
                          <a:effectLst/>
                        </a:rPr>
                        <a:t>Konstrukció célja, tartalma</a:t>
                      </a:r>
                      <a:endParaRPr lang="hu-HU" sz="1000" b="1"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1" u="none" strike="noStrike" dirty="0">
                          <a:effectLst/>
                        </a:rPr>
                        <a:t>Támogatási keret összege (millió Ft)</a:t>
                      </a:r>
                      <a:endParaRPr lang="hu-HU" sz="1000" b="1" i="0" u="none" strike="noStrike" dirty="0">
                        <a:solidFill>
                          <a:srgbClr val="000000"/>
                        </a:solidFill>
                        <a:effectLst/>
                        <a:latin typeface="Arial Narrow"/>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1" u="none" strike="noStrike" dirty="0">
                          <a:effectLst/>
                        </a:rPr>
                        <a:t>Konstrukció eljárása</a:t>
                      </a:r>
                      <a:endParaRPr lang="hu-HU" sz="1000" b="1"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1058">
                <a:tc>
                  <a:txBody>
                    <a:bodyPr/>
                    <a:lstStyle/>
                    <a:p>
                      <a:pPr algn="ctr" fontAlgn="ctr"/>
                      <a:r>
                        <a:rPr lang="hu-HU" sz="1000" u="none" strike="noStrike" dirty="0">
                          <a:effectLst/>
                        </a:rPr>
                        <a:t>EFOP-3.3.1</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0" u="none" strike="noStrike" dirty="0">
                          <a:solidFill>
                            <a:schemeClr val="tx2"/>
                          </a:solidFill>
                          <a:effectLst/>
                        </a:rPr>
                        <a:t>Tanoda programok támogatása</a:t>
                      </a:r>
                      <a:endParaRPr lang="hu-HU" sz="1000" b="0" i="0" u="none" strike="noStrike" dirty="0">
                        <a:solidFill>
                          <a:schemeClr val="tx2"/>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hu-HU" sz="1000" u="none" strike="noStrike" dirty="0">
                          <a:effectLst/>
                        </a:rPr>
                        <a:t>Cél a hátrányos helyzetű, kiemelten roma tanulók iskolai sikerességének elősegítése köznevelésen kívüli eszközök segítségével, komplex, a személyiség egészére kiható egyéni fejlesztéssel (kompetencia- és képességfejlesztés, egyéni tanulás támogatása; személyiségfejlesztés, szociális hátrányok kompenzálása).  A tanodák köznevelési intézményekkel, szülőkkel és egyéb partnerekkel történő </a:t>
                      </a:r>
                      <a:r>
                        <a:rPr lang="hu-HU" sz="1000" u="none" strike="noStrike" dirty="0" smtClean="0">
                          <a:effectLst/>
                        </a:rPr>
                        <a:t>együttműködése (ennek keretében </a:t>
                      </a:r>
                      <a:r>
                        <a:rPr lang="hu-HU" sz="1000" i="1" u="none" strike="noStrike" kern="1200" dirty="0" smtClean="0">
                          <a:solidFill>
                            <a:schemeClr val="dk1"/>
                          </a:solidFill>
                          <a:effectLst/>
                          <a:latin typeface="+mn-lt"/>
                          <a:ea typeface="+mn-ea"/>
                          <a:cs typeface="+mn-cs"/>
                        </a:rPr>
                        <a:t>együttműködési lehetőségek feltárása, kialakítása és működtetése pl. települési/területi nemzetiségi önkormányzattal</a:t>
                      </a:r>
                      <a:r>
                        <a:rPr lang="hu-HU" sz="1000" u="none" strike="noStrike" dirty="0" smtClean="0">
                          <a:effectLst/>
                        </a:rPr>
                        <a:t>, </a:t>
                      </a:r>
                      <a:r>
                        <a:rPr lang="hu-HU" sz="1000" u="none" strike="noStrike" dirty="0">
                          <a:effectLst/>
                        </a:rPr>
                        <a:t>hídépítés az iskola és a család között, hálózati </a:t>
                      </a:r>
                      <a:r>
                        <a:rPr lang="hu-HU" sz="1000" u="none" strike="noStrike" dirty="0" smtClean="0">
                          <a:effectLst/>
                        </a:rPr>
                        <a:t>tanulás.</a:t>
                      </a: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5 000</a:t>
                      </a:r>
                      <a:endParaRPr lang="hu-HU" sz="1000" b="0" i="0" u="none" strike="noStrike" dirty="0">
                        <a:solidFill>
                          <a:srgbClr val="000000"/>
                        </a:solidFill>
                        <a:effectLst/>
                        <a:latin typeface="Arial Narrow"/>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8112">
                <a:tc>
                  <a:txBody>
                    <a:bodyPr/>
                    <a:lstStyle/>
                    <a:p>
                      <a:pPr algn="ctr" fontAlgn="ctr"/>
                      <a:r>
                        <a:rPr lang="hu-HU" sz="1000" u="none" strike="noStrike" dirty="0">
                          <a:effectLst/>
                        </a:rPr>
                        <a:t>EFOP-3.1.4</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0" u="none" strike="noStrike" dirty="0">
                          <a:solidFill>
                            <a:schemeClr val="tx2"/>
                          </a:solidFill>
                          <a:effectLst/>
                        </a:rPr>
                        <a:t>Ösztöndíj és </a:t>
                      </a:r>
                      <a:r>
                        <a:rPr lang="hu-HU" sz="1000" b="0" u="none" strike="noStrike" dirty="0" err="1">
                          <a:solidFill>
                            <a:schemeClr val="tx2"/>
                          </a:solidFill>
                          <a:effectLst/>
                        </a:rPr>
                        <a:t>mentorálási</a:t>
                      </a:r>
                      <a:r>
                        <a:rPr lang="hu-HU" sz="1000" b="0" u="none" strike="noStrike" dirty="0">
                          <a:solidFill>
                            <a:schemeClr val="tx2"/>
                          </a:solidFill>
                          <a:effectLst/>
                        </a:rPr>
                        <a:t> támogatás hátrányos helyzetű tanulóknak - Útravaló Ösztöndíjprogram </a:t>
                      </a:r>
                      <a:endParaRPr lang="hu-HU" sz="1000" b="0" i="0" u="none" strike="noStrike" dirty="0">
                        <a:solidFill>
                          <a:schemeClr val="tx2"/>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hátrányos helyzetű tanulók általános iskolai sikerességének elősegítése, lemorzsolódásuk csökkentése, felkészítésük érettségit adó középiskolában való továbbtanulásra, valamint a középiskola sikeres befejezésére és a felsőoktatásba való bejutásra - személyes mentori segítség és ösztöndíj-támogatás nyújtásával.</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6 000</a:t>
                      </a:r>
                      <a:endParaRPr lang="hu-HU" sz="1000" b="0" i="0" u="none" strike="noStrike">
                        <a:solidFill>
                          <a:srgbClr val="000000"/>
                        </a:solidFill>
                        <a:effectLst/>
                        <a:latin typeface="Arial Narrow"/>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0120">
                <a:tc>
                  <a:txBody>
                    <a:bodyPr/>
                    <a:lstStyle/>
                    <a:p>
                      <a:pPr algn="ctr" fontAlgn="ctr"/>
                      <a:r>
                        <a:rPr lang="hu-HU" sz="1000" u="none" strike="noStrike" dirty="0">
                          <a:effectLst/>
                        </a:rPr>
                        <a:t>EFOP-3.4.1</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0" u="none" strike="noStrike" dirty="0">
                          <a:solidFill>
                            <a:schemeClr val="tx2"/>
                          </a:solidFill>
                          <a:effectLst/>
                        </a:rPr>
                        <a:t>Roma szakkollégiumok támogatása</a:t>
                      </a:r>
                      <a:endParaRPr lang="hu-HU" sz="1000" b="0" i="0" u="none" strike="noStrike" dirty="0">
                        <a:solidFill>
                          <a:schemeClr val="tx2"/>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felsőoktatási intézményekbe felvételt nyert hátrányos helyzetű, elsősorban roma származású hallgatók számára olyan komplex hallgatói szolgáltatások kifejlesztése és biztosítása, amelyek hozzájárulnak tanulmányaik sikeres befejezéséhez, a lemorzsolódás csökkentéséhez, társadalmi szerepvállalásuk megerősítéséhez.  A már működő roma szakkollégiumok szakmai tevekénységeinek továbbfejlesztése, a köztük lévő hálózatosodás, szakmai együttműködés elősegítése.</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1 200</a:t>
                      </a:r>
                      <a:endParaRPr lang="hu-HU" sz="1000" b="0" i="0" u="none" strike="noStrike">
                        <a:solidFill>
                          <a:srgbClr val="000000"/>
                        </a:solidFill>
                        <a:effectLst/>
                        <a:latin typeface="Arial Narrow"/>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5214">
                <a:tc>
                  <a:txBody>
                    <a:bodyPr/>
                    <a:lstStyle/>
                    <a:p>
                      <a:pPr algn="ctr" fontAlgn="ctr"/>
                      <a:r>
                        <a:rPr lang="hu-HU" sz="1000" u="none" strike="noStrike" dirty="0">
                          <a:effectLst/>
                        </a:rPr>
                        <a:t>EFOP 1.4.1.</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b="0" u="none" strike="noStrike" dirty="0">
                          <a:solidFill>
                            <a:schemeClr val="tx2"/>
                          </a:solidFill>
                          <a:effectLst/>
                        </a:rPr>
                        <a:t>Integrált gyerekprogramok szakmai támogatása </a:t>
                      </a:r>
                      <a:endParaRPr lang="hu-HU" sz="1000" b="0" i="0" u="none" strike="noStrike" dirty="0">
                        <a:solidFill>
                          <a:schemeClr val="tx2"/>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az </a:t>
                      </a:r>
                      <a:r>
                        <a:rPr lang="hu-HU" sz="1000" u="none" strike="noStrike" dirty="0" err="1">
                          <a:effectLst/>
                        </a:rPr>
                        <a:t>EFOP-ból</a:t>
                      </a:r>
                      <a:r>
                        <a:rPr lang="hu-HU" sz="1000" u="none" strike="noStrike" dirty="0">
                          <a:effectLst/>
                        </a:rPr>
                        <a:t> pályázati úton támogatásra kerülő, a gyermekek esélyeit növelő térségi és települési projektek végrehajtóinak összehangolt, gyakorlatorientált háttértámogatás nyújtása, az integrált megközelítést segítése a különböző programok koordinációján keresztül.  </a:t>
                      </a:r>
                      <a:br>
                        <a:rPr lang="hu-HU" sz="1000" u="none" strike="noStrike" dirty="0">
                          <a:effectLst/>
                        </a:rPr>
                      </a:br>
                      <a:r>
                        <a:rPr lang="hu-HU" sz="1000" u="none" strike="noStrike" dirty="0">
                          <a:effectLst/>
                        </a:rPr>
                        <a:t>Tevékenységek: módszertani és szakmai  támogatás keretében hálózatépítés,  képzések megvalósítása, szemléletformálás, folyamattámogatás, Biztos Kezdet Gyerekházak  </a:t>
                      </a:r>
                      <a:r>
                        <a:rPr lang="hu-HU" sz="1000" u="none" strike="noStrike" dirty="0" err="1">
                          <a:effectLst/>
                        </a:rPr>
                        <a:t>mentorálása</a:t>
                      </a:r>
                      <a:r>
                        <a:rPr lang="hu-HU" sz="1000" u="none" strike="noStrike" dirty="0">
                          <a:effectLst/>
                        </a:rPr>
                        <a:t>,  a helyi projektekhez kacsolódó értékelések, kutatások végzése</a:t>
                      </a:r>
                      <a:r>
                        <a:rPr lang="hu-HU" sz="1000" u="none" strike="noStrike" dirty="0" smtClean="0">
                          <a:effectLst/>
                        </a:rPr>
                        <a:t>.</a:t>
                      </a:r>
                    </a:p>
                    <a:p>
                      <a:pPr algn="l" fontAlgn="ctr"/>
                      <a:r>
                        <a:rPr lang="hu-HU" sz="1000" i="1" dirty="0" smtClean="0"/>
                        <a:t>Többek között szakmai tevékenység a szervezetfejlesztés biztosítása </a:t>
                      </a:r>
                      <a:r>
                        <a:rPr lang="hu-HU" sz="1000" i="1" baseline="0" dirty="0" smtClean="0"/>
                        <a:t> </a:t>
                      </a:r>
                      <a:r>
                        <a:rPr lang="hu-HU" sz="1000" i="1" dirty="0" smtClean="0"/>
                        <a:t>a helyi szolgáltatások (pl. nemzetiségi önkormányzat) számára. </a:t>
                      </a:r>
                      <a:endParaRPr lang="hu-HU" sz="1000" b="0" i="1"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3 000</a:t>
                      </a:r>
                      <a:endParaRPr lang="hu-HU" sz="1000" b="0" i="0" u="none" strike="noStrike" dirty="0">
                        <a:solidFill>
                          <a:srgbClr val="000000"/>
                        </a:solidFill>
                        <a:effectLst/>
                        <a:latin typeface="Arial Narrow"/>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642" marR="4642" marT="46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17530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a:bodyPr>
          <a:lstStyle/>
          <a:p>
            <a:r>
              <a:rPr lang="hu-HU" sz="2000" dirty="0">
                <a:solidFill>
                  <a:srgbClr val="FF0000"/>
                </a:solidFill>
              </a:rPr>
              <a:t>Megjelent felhívások </a:t>
            </a:r>
            <a:r>
              <a:rPr lang="hu-HU" sz="2000" dirty="0" smtClean="0">
                <a:solidFill>
                  <a:srgbClr val="FF0000"/>
                </a:solidFill>
              </a:rPr>
              <a:t>II. </a:t>
            </a:r>
            <a:endParaRPr lang="hu-HU" sz="2000" dirty="0">
              <a:solidFill>
                <a:srgbClr val="FF0000"/>
              </a:solidFill>
            </a:endParaRPr>
          </a:p>
        </p:txBody>
      </p:sp>
      <p:graphicFrame>
        <p:nvGraphicFramePr>
          <p:cNvPr id="8" name="Tartalom helye 7"/>
          <p:cNvGraphicFramePr>
            <a:graphicFrameLocks noGrp="1"/>
          </p:cNvGraphicFramePr>
          <p:nvPr>
            <p:ph idx="1"/>
            <p:extLst>
              <p:ext uri="{D42A27DB-BD31-4B8C-83A1-F6EECF244321}">
                <p14:modId xmlns:p14="http://schemas.microsoft.com/office/powerpoint/2010/main" val="1740714650"/>
              </p:ext>
            </p:extLst>
          </p:nvPr>
        </p:nvGraphicFramePr>
        <p:xfrm>
          <a:off x="395536" y="836712"/>
          <a:ext cx="8280919" cy="5528593"/>
        </p:xfrm>
        <a:graphic>
          <a:graphicData uri="http://schemas.openxmlformats.org/drawingml/2006/table">
            <a:tbl>
              <a:tblPr>
                <a:tableStyleId>{5C22544A-7EE6-4342-B048-85BDC9FD1C3A}</a:tableStyleId>
              </a:tblPr>
              <a:tblGrid>
                <a:gridCol w="720079"/>
                <a:gridCol w="1120508"/>
                <a:gridCol w="4928164"/>
                <a:gridCol w="720080"/>
                <a:gridCol w="792088"/>
              </a:tblGrid>
              <a:tr h="504056">
                <a:tc>
                  <a:txBody>
                    <a:bodyPr/>
                    <a:lstStyle/>
                    <a:p>
                      <a:pPr algn="ctr" fontAlgn="ctr"/>
                      <a:r>
                        <a:rPr lang="hu-HU" sz="1000" u="none" strike="noStrike" dirty="0">
                          <a:effectLst/>
                        </a:rPr>
                        <a:t>Kódszám</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neve</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Konstrukció célja, tartalma</a:t>
                      </a:r>
                      <a:endParaRPr lang="hu-HU" sz="1000" b="1"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Támogatási keret összege (millió Ft)</a:t>
                      </a:r>
                      <a:endParaRPr lang="hu-HU" sz="1000" b="1" i="0" u="none" strike="noStrike">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a:effectLst/>
                        </a:rPr>
                        <a:t>Konstrukció eljárása</a:t>
                      </a:r>
                      <a:endParaRPr lang="hu-HU" sz="1000" b="1" i="0" u="none" strike="noStrike">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8192">
                <a:tc>
                  <a:txBody>
                    <a:bodyPr/>
                    <a:lstStyle/>
                    <a:p>
                      <a:pPr algn="ctr" fontAlgn="ctr"/>
                      <a:r>
                        <a:rPr lang="hu-HU" sz="1000" u="none" strike="noStrike" dirty="0">
                          <a:effectLst/>
                        </a:rPr>
                        <a:t>EFOP-1.4.2</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Integrált térségi </a:t>
                      </a:r>
                      <a:r>
                        <a:rPr lang="hu-HU" sz="1000" u="none" strike="noStrike" dirty="0" smtClean="0">
                          <a:solidFill>
                            <a:schemeClr val="tx2"/>
                          </a:solidFill>
                          <a:effectLst/>
                        </a:rPr>
                        <a:t>gyermekprogramok</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gyermekeket sújtó nélkülözés újratermelődésének megakadályozása, a gyermekek esélyeinek növelése, a 2007-2013 közötti programozási időszakban indított integrált térségi gyermekprogramok továbbfejlesztésével és kiterjesztésével. </a:t>
                      </a:r>
                      <a:br>
                        <a:rPr lang="hu-HU" sz="1000" u="none" strike="noStrike" dirty="0">
                          <a:effectLst/>
                        </a:rPr>
                      </a:br>
                      <a:r>
                        <a:rPr lang="hu-HU" sz="1000" u="none" strike="noStrike" dirty="0">
                          <a:effectLst/>
                        </a:rPr>
                        <a:t>Tevékenységek: A helyi stratégia továbbfejlesztésével a gyerekek és gyerekes családok  szempontjából fontos szolgáltatások hozzáférhetővé tétele, kapacitásuk bővítése, innovatív, helyi megoldások bevezetése, korai képességgondozás, tanulást segítő iskolán kívüli tevékenységek, ifjúsági segítő munka, pályaorientáció támogatása,  szabadidős tevékenységek, táborok lebonyolítása, lakhatási viszonyok javítása, prevenciós tevékenységek, szűrések, iskolai, óvodai szociális munka, szakmai és szakmaközi hálózatok működtetése, a gyermekvédelmi jelzőrendszer hatékonyságának növelése,  civil és egyházi együttműködések erősítése</a:t>
                      </a:r>
                      <a:r>
                        <a:rPr lang="hu-HU" sz="1000" u="none" strike="noStrike" dirty="0" smtClean="0">
                          <a:effectLst/>
                        </a:rPr>
                        <a:t>.</a:t>
                      </a:r>
                    </a:p>
                    <a:p>
                      <a:pPr algn="l" fontAlgn="ctr"/>
                      <a:r>
                        <a:rPr lang="hu-HU" sz="1000" b="0" i="1" dirty="0" smtClean="0"/>
                        <a:t>Konzorciumi partnerként kedvezményezett lehet helyi nemzetiségi önkormányzat.</a:t>
                      </a:r>
                      <a:endParaRPr lang="hu-HU" sz="1000" b="0" i="1"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15 000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standard pályázat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0">
                <a:tc>
                  <a:txBody>
                    <a:bodyPr/>
                    <a:lstStyle/>
                    <a:p>
                      <a:pPr algn="ctr" fontAlgn="ctr"/>
                      <a:r>
                        <a:rPr lang="hu-HU" sz="1000" u="none" strike="noStrike" dirty="0">
                          <a:effectLst/>
                        </a:rPr>
                        <a:t>EFOP-1.1.2</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solidFill>
                            <a:schemeClr val="tx2"/>
                          </a:solidFill>
                          <a:effectLst/>
                        </a:rPr>
                        <a:t>Nő az esély – képzés és foglalkoztatás</a:t>
                      </a:r>
                      <a:endParaRPr lang="hu-HU" sz="1000" b="0" i="0" u="none" strike="noStrike" dirty="0">
                        <a:solidFill>
                          <a:schemeClr val="tx2"/>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dirty="0">
                          <a:effectLst/>
                        </a:rPr>
                        <a:t>Cél a társadalmi előítéletekkel, munkaerő-piaci diszkriminációval küzdő munkanélküli romák társadalmi befogadásának és foglalkoztatásának javítása, a közszolgáltatásban foglalkoztatottak számának növelésén keresztül.</a:t>
                      </a:r>
                      <a:br>
                        <a:rPr lang="hu-HU" sz="1000" u="none" strike="noStrike" dirty="0">
                          <a:effectLst/>
                        </a:rPr>
                      </a:br>
                      <a:r>
                        <a:rPr lang="hu-HU" sz="1000" u="none" strike="noStrike" dirty="0" smtClean="0">
                          <a:effectLst/>
                        </a:rPr>
                        <a:t>A kiemelt projekt keretében egyrészt megtörténik a foglalkoztatás az SZGYF által, másrészt a TKKI bonyolítja le a képzéseket, feladata a programok végrehajtására vonatkozó információk (képzési, foglalkoztatási adatok, egyéb) összegyűjtése, nyilvántartása, szolgáltatása.</a:t>
                      </a:r>
                    </a:p>
                    <a:p>
                      <a:pPr algn="l" fontAlgn="ctr"/>
                      <a:r>
                        <a:rPr lang="hu-HU" sz="1000" b="0" i="1" u="none" strike="noStrike" dirty="0" smtClean="0">
                          <a:solidFill>
                            <a:srgbClr val="000000"/>
                          </a:solidFill>
                          <a:effectLst/>
                          <a:latin typeface="+mn-lt"/>
                        </a:rPr>
                        <a:t>Kötelező</a:t>
                      </a:r>
                      <a:r>
                        <a:rPr lang="hu-HU" sz="1000" b="0" i="1" u="none" strike="noStrike" baseline="0" dirty="0" smtClean="0">
                          <a:solidFill>
                            <a:srgbClr val="000000"/>
                          </a:solidFill>
                          <a:effectLst/>
                          <a:latin typeface="+mn-lt"/>
                        </a:rPr>
                        <a:t> az együttműködés </a:t>
                      </a:r>
                      <a:r>
                        <a:rPr lang="hu-HU" sz="1000" b="0" i="1" u="none" strike="noStrike" dirty="0" smtClean="0">
                          <a:solidFill>
                            <a:srgbClr val="000000"/>
                          </a:solidFill>
                          <a:effectLst/>
                          <a:latin typeface="+mn-lt"/>
                        </a:rPr>
                        <a:t>valamely roma nemzetiségi önkormányzattal a toborzás folyamán,</a:t>
                      </a:r>
                      <a:r>
                        <a:rPr lang="hu-HU" sz="1000" b="0" i="1" u="none" strike="noStrike" baseline="0" dirty="0" smtClean="0">
                          <a:solidFill>
                            <a:srgbClr val="000000"/>
                          </a:solidFill>
                          <a:effectLst/>
                          <a:latin typeface="+mn-lt"/>
                        </a:rPr>
                        <a:t> illetve a munkakör betöltéséhez a célcsoporttagnak RNÖ ajánlással kell rendelkezni.</a:t>
                      </a:r>
                      <a:endParaRPr lang="hu-HU" sz="1000" b="0" i="1" u="none" strike="noStrike" dirty="0">
                        <a:solidFill>
                          <a:srgbClr val="000000"/>
                        </a:solidFill>
                        <a:effectLst/>
                        <a:latin typeface="+mn-lt"/>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4 050</a:t>
                      </a:r>
                      <a:endParaRPr lang="hu-HU" sz="1000" b="0" i="0" u="none" strike="noStrike" dirty="0">
                        <a:solidFill>
                          <a:srgbClr val="000000"/>
                        </a:solidFill>
                        <a:effectLst/>
                        <a:latin typeface="Arial Narrow"/>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191" marR="4191" marT="41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6185">
                <a:tc>
                  <a:txBody>
                    <a:bodyPr/>
                    <a:lstStyle/>
                    <a:p>
                      <a:pPr algn="ctr" fontAlgn="ctr"/>
                      <a:r>
                        <a:rPr lang="hu-HU" sz="1000" u="none" strike="noStrike" dirty="0">
                          <a:effectLst/>
                        </a:rPr>
                        <a:t>EFOP-3.1.3</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kern="1200" dirty="0">
                          <a:solidFill>
                            <a:schemeClr val="tx2"/>
                          </a:solidFill>
                          <a:effectLst/>
                          <a:latin typeface="+mn-lt"/>
                          <a:ea typeface="+mn-ea"/>
                          <a:cs typeface="+mn-cs"/>
                        </a:rPr>
                        <a:t>Társadalmi felzárkózási és integrációs köznevelési intézkedések támogatása (Óvodai Integrációs Pedagógiai Rendszer</a:t>
                      </a:r>
                      <a:r>
                        <a:rPr lang="hu-HU" sz="1000" u="none" strike="noStrike" kern="1200" dirty="0">
                          <a:solidFill>
                            <a:schemeClr val="dk1"/>
                          </a:solidFill>
                          <a:effectLst/>
                          <a:latin typeface="+mn-lt"/>
                          <a:ea typeface="+mn-ea"/>
                          <a:cs typeface="+mn-cs"/>
                        </a:rPr>
                        <a:t>)</a:t>
                      </a: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hu-HU" sz="1000" u="none" strike="noStrike" kern="1200" dirty="0">
                          <a:solidFill>
                            <a:schemeClr val="dk1"/>
                          </a:solidFill>
                          <a:effectLst/>
                          <a:latin typeface="+mn-lt"/>
                          <a:ea typeface="+mn-ea"/>
                          <a:cs typeface="+mn-cs"/>
                        </a:rPr>
                        <a:t>A konstrukció alapvető célja, hogy elősegítse az esélyegyenlőség érvényesülését a magyar köznevelésben, és megerősítse a köznevelés rendszerének esélyteremtő és felzárkóztató szerepét a hátrányos helyzetű gyermekek eredményes három éves kortól történő óvodai nevelése érdekében</a:t>
                      </a:r>
                      <a:r>
                        <a:rPr lang="hu-HU" sz="1000" u="none" strike="noStrike" kern="1200" dirty="0" smtClean="0">
                          <a:solidFill>
                            <a:schemeClr val="dk1"/>
                          </a:solidFill>
                          <a:effectLst/>
                          <a:latin typeface="+mn-lt"/>
                          <a:ea typeface="+mn-ea"/>
                          <a:cs typeface="+mn-cs"/>
                        </a:rPr>
                        <a:t>.</a:t>
                      </a:r>
                    </a:p>
                    <a:p>
                      <a:pPr algn="l" fontAlgn="ctr"/>
                      <a:r>
                        <a:rPr lang="hu-HU" sz="1000" i="1" u="none" strike="noStrike" kern="1200" dirty="0" smtClean="0">
                          <a:solidFill>
                            <a:schemeClr val="dk1"/>
                          </a:solidFill>
                          <a:effectLst/>
                          <a:latin typeface="+mn-lt"/>
                          <a:ea typeface="+mn-ea"/>
                          <a:cs typeface="+mn-cs"/>
                        </a:rPr>
                        <a:t>A kiemelt projekt célcsoportja lehet intézményi szinten települési nemzetiségi önkormányzat által fenntartott óvoda.</a:t>
                      </a:r>
                      <a:endParaRPr lang="hu-HU" sz="1000" i="1" u="none" strike="noStrike" kern="1200" dirty="0">
                        <a:solidFill>
                          <a:schemeClr val="dk1"/>
                        </a:solidFill>
                        <a:effectLst/>
                        <a:latin typeface="+mn-lt"/>
                        <a:ea typeface="+mn-ea"/>
                        <a:cs typeface="+mn-cs"/>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4 200</a:t>
                      </a:r>
                      <a:endParaRPr lang="hu-HU" sz="1000" b="0" i="0" u="none" strike="noStrike" dirty="0">
                        <a:solidFill>
                          <a:srgbClr val="000000"/>
                        </a:solidFill>
                        <a:effectLst/>
                        <a:latin typeface="Arial Narrow"/>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hu-HU" sz="1000" u="none" strike="noStrike" dirty="0">
                          <a:effectLst/>
                        </a:rPr>
                        <a:t>kiemelt projekt</a:t>
                      </a:r>
                      <a:endParaRPr lang="hu-HU" sz="1000" b="0" i="0" u="none" strike="noStrike" dirty="0">
                        <a:solidFill>
                          <a:srgbClr val="000000"/>
                        </a:solidFill>
                        <a:effectLst/>
                        <a:latin typeface="Times New Roman"/>
                      </a:endParaRPr>
                    </a:p>
                  </a:txBody>
                  <a:tcPr marL="4676" marR="4676" marT="46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84876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7494</TotalTime>
  <Words>1847</Words>
  <Application>Microsoft Office PowerPoint</Application>
  <PresentationFormat>Diavetítés a képernyőre (4:3 oldalarány)</PresentationFormat>
  <Paragraphs>272</Paragraphs>
  <Slides>14</Slides>
  <Notes>1</Notes>
  <HiddenSlides>0</HiddenSlides>
  <MMClips>0</MMClips>
  <ScaleCrop>false</ScaleCrop>
  <HeadingPairs>
    <vt:vector size="4" baseType="variant">
      <vt:variant>
        <vt:lpstr>Téma</vt:lpstr>
      </vt:variant>
      <vt:variant>
        <vt:i4>1</vt:i4>
      </vt:variant>
      <vt:variant>
        <vt:lpstr>Diacímek</vt:lpstr>
      </vt:variant>
      <vt:variant>
        <vt:i4>14</vt:i4>
      </vt:variant>
    </vt:vector>
  </HeadingPairs>
  <TitlesOfParts>
    <vt:vector size="15" baseType="lpstr">
      <vt:lpstr>4_Office-téma</vt:lpstr>
      <vt:lpstr>PowerPoint bemutató</vt:lpstr>
      <vt:lpstr>A Magyar Nemzeti Társadalmi Felzárkózási Stratégia  CÉL ÉS BEAVATKOZÁSI RENDSZERE</vt:lpstr>
      <vt:lpstr>PowerPoint bemutató</vt:lpstr>
      <vt:lpstr>PowerPoint bemutató</vt:lpstr>
      <vt:lpstr>PowerPoint bemutató</vt:lpstr>
      <vt:lpstr>PowerPoint bemutató</vt:lpstr>
      <vt:lpstr>PowerPoint bemutató</vt:lpstr>
      <vt:lpstr>Megjelent felhívások I. </vt:lpstr>
      <vt:lpstr>Megjelent felhívások II. </vt:lpstr>
      <vt:lpstr>Megjelent felhívások III. </vt:lpstr>
      <vt:lpstr>2016. évben várhatóan megjelenő - EFOP ÉFK-ban szereplő - konstrukciók I.</vt:lpstr>
      <vt:lpstr>2016. évben várhatóan megjelenő - EFOP ÉFK-ban szereplő - konstrukciók II.</vt:lpstr>
      <vt:lpstr>2016. évben várhatóan megjelenő - EFOP ÉFK-ban szereplő - konstrukciók III.</vt:lpstr>
      <vt:lpstr>PowerPoint bemutató</vt:lpstr>
    </vt:vector>
  </TitlesOfParts>
  <Company>KSZF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oross.jolan</dc:creator>
  <cp:lastModifiedBy>Véghelyi Balázs</cp:lastModifiedBy>
  <cp:revision>594</cp:revision>
  <cp:lastPrinted>2015-05-27T06:26:55Z</cp:lastPrinted>
  <dcterms:created xsi:type="dcterms:W3CDTF">2012-10-19T09:50:13Z</dcterms:created>
  <dcterms:modified xsi:type="dcterms:W3CDTF">2016-09-22T13:59:42Z</dcterms:modified>
</cp:coreProperties>
</file>